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  <p:sldMasterId id="2147483660" r:id="rId2"/>
  </p:sldMasterIdLst>
  <p:notesMasterIdLst>
    <p:notesMasterId r:id="rId18"/>
  </p:notesMasterIdLst>
  <p:sldIdLst>
    <p:sldId id="256" r:id="rId3"/>
    <p:sldId id="260" r:id="rId4"/>
    <p:sldId id="271" r:id="rId5"/>
    <p:sldId id="272" r:id="rId6"/>
    <p:sldId id="280" r:id="rId7"/>
    <p:sldId id="279" r:id="rId8"/>
    <p:sldId id="281" r:id="rId9"/>
    <p:sldId id="282" r:id="rId10"/>
    <p:sldId id="283" r:id="rId11"/>
    <p:sldId id="274" r:id="rId12"/>
    <p:sldId id="278" r:id="rId13"/>
    <p:sldId id="275" r:id="rId14"/>
    <p:sldId id="276" r:id="rId15"/>
    <p:sldId id="277" r:id="rId16"/>
    <p:sldId id="27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40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801C4C-BB42-4847-A533-E15B4C268758}" type="datetimeFigureOut">
              <a:rPr lang="en-US" smtClean="0"/>
              <a:t>4/2/24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BDCB68-9FF7-5941-A4FE-0E3BEE1798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575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4963A-E2D8-FFAF-1DD6-6AE78A970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7D76D-3D06-D496-ABB6-E96AF8AF7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BC6D8-58FD-FB54-C52A-9EBACC4D2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BF304-E3D6-384F-A004-805065F2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CB1E2-D6A0-78BF-F3D7-1039883F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31973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A0C04-4F88-6F3E-886F-2AA764035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4633D-712E-3A1E-530E-A22E219F8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36D0C-5A99-BF49-FFBC-CD2CF82DB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52DA8-2068-3E29-DF80-1D5ADA6E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32716-D096-0253-BC2E-936456B4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8569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DF8A0C-B628-4A84-1345-96A65D335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2055E5-2841-09F9-62F8-5C3524432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D7235-D365-960B-7892-67B3453A5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18020-F12D-A55F-47F7-FC84539F2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95239-941B-B55B-4F2F-0BBFAB117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009534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34963A-E2D8-FFAF-1DD6-6AE78A9707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07D76D-3D06-D496-ABB6-E96AF8AF7B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BC6D8-58FD-FB54-C52A-9EBACC4D2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BF304-E3D6-384F-A004-805065F25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8CB1E2-D6A0-78BF-F3D7-1039883FF5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023783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A258F-4664-7EAA-151B-A50D7990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3FB45-20FE-35B2-2A27-22119F204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40A25-DEB5-10BE-CFE3-5AC7165C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678F9-5BEA-D549-0C4C-813511F1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95333-E71C-858D-53FF-DBE114A31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11412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E8757-B273-ECD9-7BC8-D60EC01BD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11358-44A7-BE56-0F14-B7C676B1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FE55C-429D-0D09-4C5B-4B6F964D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41ED1-3CFC-E8B3-B74D-223EC70D7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5E180-0CF0-3C2D-5A75-668BE7A8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5711092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A97F-AF9E-C86C-2965-48F8966E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212D-23B6-AE8E-8089-7B6458909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3E328-6C9C-7790-857A-E0A65C9E0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A6352-B5ED-8730-A4F3-88456AD4A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4606E-4401-FA77-F9EB-2355F5DE3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27FCD-4ECF-354E-5F62-32044DD69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346506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5CB47-8208-8F1F-D7E7-F6D0F3007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4840D-D087-2800-41AE-611036F40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F3627-10B1-0E1A-74F8-6641BB4FA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78C25-A715-0C30-0F3C-398E649EF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E0B6CB-E9F1-7E51-4CB5-379BE0DE9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A68F23-4595-0B39-B8E8-8C6983CDF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978D96-CB07-2F4B-79AD-A89B7F3B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0D9D1E-0D9C-70FC-AE35-DC0288DA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4461577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C726C-ED35-5468-202D-E4593991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BBE54B-94B5-41BB-21EE-CE80B1FCB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79267-F8E7-8C7F-EBD6-620C9836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9C4A7D-B875-B6A7-48E4-4FA5C60D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23220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8DD1B0-E275-A4CB-8A78-CB028D90DB5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467190"/>
            <a:ext cx="2743200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ID"/>
              <a:t>02 April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E0C55C-866B-F9CB-BC81-12E23B4A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467190"/>
            <a:ext cx="4114800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r>
              <a:rPr lang="en-ID"/>
              <a:t>Sosialisasi Gemastik XVII/2024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427C5-B477-CB1C-FDF1-62CD7409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467190"/>
            <a:ext cx="2743200" cy="365125"/>
          </a:xfrm>
        </p:spPr>
        <p:txBody>
          <a:bodyPr/>
          <a:lstStyle>
            <a:lvl1pPr>
              <a:defRPr sz="1600" b="1">
                <a:solidFill>
                  <a:schemeClr val="tx1"/>
                </a:solidFill>
              </a:defRPr>
            </a:lvl1pPr>
          </a:lstStyle>
          <a:p>
            <a:fld id="{06ACE640-1961-46A0-843D-E4DC5C1B1533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07318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711E-21EF-1469-9CC9-CE1EAE891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66823-CCCB-F34E-5099-2725B9778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F147F1-6F61-D590-EBEC-14D5342D5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D4143-4983-9F8D-291D-200951A7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1FDB2-28F7-ADBB-E132-821CB0FCA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B0E55-C598-C7EA-9EEF-1CCD3195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36758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A258F-4664-7EAA-151B-A50D79908E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3FB45-20FE-35B2-2A27-22119F204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D40A25-DEB5-10BE-CFE3-5AC7165CD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8678F9-5BEA-D549-0C4C-813511F1A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F95333-E71C-858D-53FF-DBE114A31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705833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506E7-7036-A1AF-ACDE-C8C22ED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B888BB-2EF1-C026-1205-FF904F931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2D422-ECC7-6B98-D60F-876EED879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B6DEE-4646-2166-8550-8BBB3F476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526D3-34D4-DF71-87A4-26786D38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58724-74F0-9D36-8389-58A06702E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88758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7A0C04-4F88-6F3E-886F-2AA7640357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84633D-712E-3A1E-530E-A22E219F8F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36D0C-5A99-BF49-FFBC-CD2CF82DBC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52DA8-2068-3E29-DF80-1D5ADA6E5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32716-D096-0253-BC2E-936456B443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772052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DF8A0C-B628-4A84-1345-96A65D3357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2055E5-2841-09F9-62F8-5C3524432A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7D7235-D365-960B-7892-67B3453A5C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18020-F12D-A55F-47F7-FC84539F2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595239-941B-B55B-4F2F-0BBFAB1177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658199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EE8757-B273-ECD9-7BC8-D60EC01BD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D11358-44A7-BE56-0F14-B7C676B103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0FE55C-429D-0D09-4C5B-4B6F964DED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941ED1-3CFC-E8B3-B74D-223EC70D79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55E180-0CF0-3C2D-5A75-668BE7A86A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7649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A97F-AF9E-C86C-2965-48F8966EC7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D212D-23B6-AE8E-8089-7B64589090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63E328-6C9C-7790-857A-E0A65C9E07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A6352-B5ED-8730-A4F3-88456AD4AB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B4606E-4401-FA77-F9EB-2355F5DE3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727FCD-4ECF-354E-5F62-32044DD69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615602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25CB47-8208-8F1F-D7E7-F6D0F3007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54840D-D087-2800-41AE-611036F40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9AF3627-10B1-0E1A-74F8-6641BB4FAA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678C25-A715-0C30-0F3C-398E649EF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EE0B6CB-E9F1-7E51-4CB5-379BE0DE96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1A68F23-4595-0B39-B8E8-8C6983CDFC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C978D96-CB07-2F4B-79AD-A89B7F3B8E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0D9D1E-0D9C-70FC-AE35-DC0288DAD0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80380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2C726C-ED35-5468-202D-E459399156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BBBE54B-94B5-41BB-21EE-CE80B1FCB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79267-F8E7-8C7F-EBD6-620C98366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C9C4A7D-B875-B6A7-48E4-4FA5C60DE0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3714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D8DD1B0-E275-A4CB-8A78-CB028D90DB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DE0C55C-866B-F9CB-BC81-12E23B4A82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5427C5-B477-CB1C-FDF1-62CD74094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79396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D711E-21EF-1469-9CC9-CE1EAE891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266823-CCCB-F34E-5099-2725B97789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F147F1-6F61-D590-EBEC-14D5342D54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0D4143-4983-9F8D-291D-200951A727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31FDB2-28F7-ADBB-E132-821CB0FCA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6B0E55-C598-C7EA-9EEF-1CCD3195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10874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506E7-7036-A1AF-ACDE-C8C22ED4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EB888BB-2EF1-C026-1205-FF904F93142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A2D422-ECC7-6B98-D60F-876EED8797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0B6DEE-4646-2166-8550-8BBB3F476E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E526D3-34D4-DF71-87A4-26786D380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758724-74F0-9D36-8389-58A06702E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7427012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08430C-E421-45EB-2BEC-8643A0311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4A9B3-CDED-92A0-F812-61D462304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5E448-35C2-77DD-3D9F-461E40960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D"/>
              <a:t>02 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E3C8F-779B-4938-CA73-35137CF0D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D"/>
              <a:t>Sosialisasi Gemastik XVII/2024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63986-2D88-D8D6-4AB6-3127154C0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19000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08430C-E421-45EB-2BEC-8643A0311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C4A9B3-CDED-92A0-F812-61D4623040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B5E448-35C2-77DD-3D9F-461E409600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D"/>
              <a:t>02 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0E3C8F-779B-4938-CA73-35137CF0D9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ID"/>
              <a:t>Sosialisasi Gemastik XVII/2024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0063986-2D88-D8D6-4AB6-3127154C04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ACE640-1961-46A0-843D-E4DC5C1B1533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998408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4.sv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D4F487D4-8CCF-6DEF-7880-D10C58D7EFE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81"/>
            <a:ext cx="12192000" cy="6853238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C551247-207D-539B-DD12-197910893329}"/>
              </a:ext>
            </a:extLst>
          </p:cNvPr>
          <p:cNvSpPr/>
          <p:nvPr/>
        </p:nvSpPr>
        <p:spPr>
          <a:xfrm>
            <a:off x="4604248" y="4924149"/>
            <a:ext cx="6234704" cy="775252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Divisi: </a:t>
            </a:r>
          </a:p>
          <a:p>
            <a:pPr algn="ctr"/>
            <a:r>
              <a:rPr lang="en-ID" sz="2400" b="1" dirty="0" err="1">
                <a:latin typeface="Helvetica Compressed" pitchFamily="50" charset="0"/>
              </a:rPr>
              <a:t>Piranti</a:t>
            </a:r>
            <a:r>
              <a:rPr lang="en-ID" sz="2400" b="1" dirty="0">
                <a:latin typeface="Helvetica Compressed" pitchFamily="50" charset="0"/>
              </a:rPr>
              <a:t> </a:t>
            </a:r>
            <a:r>
              <a:rPr lang="en-ID" sz="2400" b="1" dirty="0" err="1">
                <a:latin typeface="Helvetica Compressed" pitchFamily="50" charset="0"/>
              </a:rPr>
              <a:t>Cerdas</a:t>
            </a:r>
            <a:r>
              <a:rPr lang="en-ID" sz="2400" b="1" dirty="0">
                <a:latin typeface="Helvetica Compressed" pitchFamily="50" charset="0"/>
              </a:rPr>
              <a:t>, </a:t>
            </a:r>
            <a:r>
              <a:rPr lang="en-ID" sz="2400" b="1" dirty="0" err="1">
                <a:latin typeface="Helvetica Compressed" pitchFamily="50" charset="0"/>
              </a:rPr>
              <a:t>Sistem</a:t>
            </a:r>
            <a:r>
              <a:rPr lang="en-ID" sz="2400" b="1" dirty="0">
                <a:latin typeface="Helvetica Compressed" pitchFamily="50" charset="0"/>
              </a:rPr>
              <a:t> </a:t>
            </a:r>
            <a:r>
              <a:rPr lang="en-ID" sz="2400" b="1" dirty="0" err="1">
                <a:latin typeface="Helvetica Compressed" pitchFamily="50" charset="0"/>
              </a:rPr>
              <a:t>Benam</a:t>
            </a:r>
            <a:r>
              <a:rPr lang="en-ID" sz="2400" b="1" dirty="0">
                <a:latin typeface="Helvetica Compressed" pitchFamily="50" charset="0"/>
              </a:rPr>
              <a:t>, dan IoT</a:t>
            </a:r>
            <a:endParaRPr lang="en-ID" sz="2400" b="1" dirty="0"/>
          </a:p>
        </p:txBody>
      </p:sp>
    </p:spTree>
    <p:extLst>
      <p:ext uri="{BB962C8B-B14F-4D97-AF65-F5344CB8AC3E}">
        <p14:creationId xmlns:p14="http://schemas.microsoft.com/office/powerpoint/2010/main" val="997622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FB2B56-3E0E-B4E8-F155-558A8F015DF0}"/>
              </a:ext>
            </a:extLst>
          </p:cNvPr>
          <p:cNvSpPr txBox="1">
            <a:spLocks/>
          </p:cNvSpPr>
          <p:nvPr/>
        </p:nvSpPr>
        <p:spPr>
          <a:xfrm>
            <a:off x="1220737" y="284214"/>
            <a:ext cx="10971263" cy="596907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BABAK FINAL #1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13ABE-63C2-8CC9-6A6E-CDDD5821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4A74F-14D6-76E1-2116-BF433B22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77938-B673-09B7-22FF-62B5D4F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CE640-1961-46A0-843D-E4DC5C1B1533}" type="slidenum">
              <a:rPr kumimoji="0" lang="en-ID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ID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4E8826-142D-130C-A383-FD887E6AEF5C}"/>
              </a:ext>
            </a:extLst>
          </p:cNvPr>
          <p:cNvSpPr txBox="1"/>
          <p:nvPr/>
        </p:nvSpPr>
        <p:spPr>
          <a:xfrm>
            <a:off x="342900" y="1090322"/>
            <a:ext cx="1184910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Pendaftaran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ulang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kepesertaan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babak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final dan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unggah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dokumen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babak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final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semua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tim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finalis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tanggal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18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Agustus</a:t>
            </a: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 s. d. 2 September 2024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pada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laman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kompetisi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Gemastik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berkas</a:t>
            </a: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 pada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babak</a:t>
            </a: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 final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terdiri</a:t>
            </a: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dari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:</a:t>
            </a:r>
          </a:p>
          <a:p>
            <a:pPr marL="314325" indent="-314325">
              <a:spcAft>
                <a:spcPts val="600"/>
              </a:spcAft>
              <a:buFont typeface="+mj-lt"/>
              <a:buAutoNum type="arabicPeriod"/>
            </a:pP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Video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Profil</a:t>
            </a: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mengacu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pada Bab III,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Persyaratan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Umum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nomor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12</a:t>
            </a:r>
          </a:p>
          <a:p>
            <a:pPr marL="314325" indent="-314325">
              <a:spcAft>
                <a:spcPts val="600"/>
              </a:spcAft>
              <a:buFont typeface="+mj-lt"/>
              <a:buAutoNum type="arabicPeriod"/>
            </a:pP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Makalah</a:t>
            </a: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Gemastik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mengacu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pada Bab III,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Persyaratan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Umum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nomor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10</a:t>
            </a:r>
          </a:p>
          <a:p>
            <a:pPr marL="314325" indent="-314325">
              <a:spcAft>
                <a:spcPts val="600"/>
              </a:spcAft>
              <a:buFont typeface="+mj-lt"/>
              <a:buAutoNum type="arabicPeriod"/>
            </a:pP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Hasil Uji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Similaritas</a:t>
            </a: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Makalah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mengacu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pada Bab III,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Persyaratan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Umum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nomor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10</a:t>
            </a:r>
          </a:p>
          <a:p>
            <a:pPr marL="276225" indent="-276225">
              <a:spcAft>
                <a:spcPts val="600"/>
              </a:spcAft>
              <a:buFont typeface="+mj-lt"/>
              <a:buAutoNum type="arabicPeriod"/>
            </a:pP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Laporan</a:t>
            </a: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 Akhir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</a:p>
          <a:p>
            <a:pPr marL="314325" lvl="1">
              <a:spcAft>
                <a:spcPts val="600"/>
              </a:spcAft>
            </a:pP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Laporan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akhir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merupakan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bagian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lanjutan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dan/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atau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perbaikan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dari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proposal. Bagian yang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sudah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ada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di proposal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dapat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ditulis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Kembali di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laporan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akhir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dan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harus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di-highlight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perubahan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atau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perbaikan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yang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terjadi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dari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bagian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proposal.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Laporan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akhir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dikumpulkan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dalam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format PDF.</a:t>
            </a:r>
          </a:p>
          <a:p>
            <a:pPr marL="314325" indent="-314325">
              <a:spcAft>
                <a:spcPts val="600"/>
              </a:spcAft>
              <a:buFont typeface="+mj-lt"/>
              <a:buAutoNum type="arabicPeriod"/>
            </a:pP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Hasil Uji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Similaritas</a:t>
            </a: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Laporan</a:t>
            </a: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 Akhir</a:t>
            </a:r>
          </a:p>
          <a:p>
            <a:pPr marL="314325" lvl="1">
              <a:spcAft>
                <a:spcPts val="600"/>
              </a:spcAft>
            </a:pP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Hasil uji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periksa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similaritas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(</a:t>
            </a:r>
            <a:r>
              <a:rPr lang="en-ID" i="1" dirty="0">
                <a:solidFill>
                  <a:srgbClr val="000000"/>
                </a:solidFill>
                <a:effectLst/>
                <a:latin typeface="Helvetica" pitchFamily="2" charset="0"/>
              </a:rPr>
              <a:t>plagiarism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)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laporan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akhir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bisa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menggunakan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Turnitin,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iThenticate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atau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lainnya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maksimal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indeks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similaritas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25%,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dikumpulkan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format PDF.</a:t>
            </a:r>
          </a:p>
          <a:p>
            <a:pPr marL="276225" indent="-276225">
              <a:spcAft>
                <a:spcPts val="600"/>
              </a:spcAft>
              <a:buFont typeface="+mj-lt"/>
              <a:buAutoNum type="arabicPeriod"/>
            </a:pP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Bukti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Pendaftaran</a:t>
            </a: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Hak</a:t>
            </a: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Cipta</a:t>
            </a: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 (HKI)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endParaRPr lang="en-ID" b="1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276225" lvl="1">
              <a:spcAft>
                <a:spcPts val="600"/>
              </a:spcAft>
            </a:pP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Mengacu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pada Bab III,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Persyaratan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Umum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nomor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11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bukti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pendaftaran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HKI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ini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bisa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berupa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screenshot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pendaftaran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pada web DJKI (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Direktorat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Jenderal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Kekayaan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Intelektual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),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poin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plus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jika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berhasil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mengumpulkan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bukti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pendaftaran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HKI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berupa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sertifikat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HKI,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dikumpulkan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format PDF.</a:t>
            </a:r>
          </a:p>
          <a:p>
            <a:pPr>
              <a:spcAft>
                <a:spcPts val="600"/>
              </a:spcAft>
            </a:pPr>
            <a:endParaRPr lang="en-ID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1378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FB2B56-3E0E-B4E8-F155-558A8F015DF0}"/>
              </a:ext>
            </a:extLst>
          </p:cNvPr>
          <p:cNvSpPr txBox="1">
            <a:spLocks/>
          </p:cNvSpPr>
          <p:nvPr/>
        </p:nvSpPr>
        <p:spPr>
          <a:xfrm>
            <a:off x="1220737" y="284214"/>
            <a:ext cx="10971263" cy="596907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BABAK FINAL #2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13ABE-63C2-8CC9-6A6E-CDDD5821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4A74F-14D6-76E1-2116-BF433B22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77938-B673-09B7-22FF-62B5D4F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CE640-1961-46A0-843D-E4DC5C1B1533}" type="slidenum">
              <a:rPr kumimoji="0" lang="en-ID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ID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4E8826-142D-130C-A383-FD887E6AEF5C}"/>
              </a:ext>
            </a:extLst>
          </p:cNvPr>
          <p:cNvSpPr txBox="1"/>
          <p:nvPr/>
        </p:nvSpPr>
        <p:spPr>
          <a:xfrm>
            <a:off x="317500" y="995940"/>
            <a:ext cx="11557000" cy="59657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14325" indent="-314325">
              <a:spcAft>
                <a:spcPts val="200"/>
              </a:spcAft>
              <a:buFont typeface="+mj-lt"/>
              <a:buAutoNum type="arabicPeriod" startAt="7"/>
            </a:pPr>
            <a:r>
              <a:rPr lang="en-ID" b="1" dirty="0">
                <a:solidFill>
                  <a:srgbClr val="000000"/>
                </a:solidFill>
                <a:effectLst/>
                <a:latin typeface="Helvetica" pitchFamily="2" charset="0"/>
              </a:rPr>
              <a:t>File </a:t>
            </a:r>
            <a:r>
              <a:rPr lang="en-ID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Presentasi</a:t>
            </a:r>
            <a:endParaRPr lang="en-ID" b="1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657225" lvl="1" indent="-342900">
              <a:spcAft>
                <a:spcPts val="200"/>
              </a:spcAft>
              <a:buFont typeface="+mj-lt"/>
              <a:buAutoNum type="alphaLcPeriod"/>
            </a:pP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Kompetisi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babak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final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dilaksanakan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dua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kegiatan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yaitu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sesi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presentasi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dan demo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serta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sesi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tanya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jawab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dewan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juri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;</a:t>
            </a:r>
          </a:p>
          <a:p>
            <a:pPr marL="657225" lvl="1" indent="-342900">
              <a:spcAft>
                <a:spcPts val="200"/>
              </a:spcAft>
              <a:buFont typeface="+mj-lt"/>
              <a:buAutoNum type="alphaLcPeriod"/>
            </a:pP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File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presentasi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akhir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diunggah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ke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laman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kompetisi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Gemastik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dalam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bentuk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PDF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maksimal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8 MB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penamaan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file "GEMASTIK XVII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Piranti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Cerdas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- &lt;ID-Tim&gt; - &lt;Nama Tim&gt; - &lt;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Judul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&gt; -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Final.pdf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". File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presentasi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dalam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format PDF,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tidak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diperkenankan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untuk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dilakukan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kompresi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ke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dalam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format ZIP/RAR;</a:t>
            </a:r>
          </a:p>
          <a:p>
            <a:pPr marL="657225" lvl="1" indent="-342900">
              <a:spcAft>
                <a:spcPts val="200"/>
              </a:spcAft>
              <a:buFont typeface="+mj-lt"/>
              <a:buAutoNum type="alphaLcPeriod"/>
            </a:pP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Presentasi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dilaksanakan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secara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luring;</a:t>
            </a:r>
          </a:p>
          <a:p>
            <a:pPr marL="657225" lvl="1" indent="-342900">
              <a:spcAft>
                <a:spcPts val="200"/>
              </a:spcAft>
              <a:buFont typeface="+mj-lt"/>
              <a:buAutoNum type="alphaLcPeriod"/>
            </a:pP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Babak final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dilaksanakan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secara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luring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setiap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tim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finalis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dialokasikan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waktu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25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menit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yaitu</a:t>
            </a:r>
            <a:endParaRPr lang="en-ID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628650" lvl="2">
              <a:spcAft>
                <a:spcPts val="200"/>
              </a:spcAft>
            </a:pP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- 10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menit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presentasi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dan demo,</a:t>
            </a:r>
          </a:p>
          <a:p>
            <a:pPr marL="628650" lvl="2">
              <a:spcAft>
                <a:spcPts val="200"/>
              </a:spcAft>
            </a:pP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- 15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menit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tanya-jawab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tim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peserta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tim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juri</a:t>
            </a:r>
            <a:endParaRPr lang="en-ID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657225" lvl="1" indent="-342900">
              <a:spcAft>
                <a:spcPts val="200"/>
              </a:spcAft>
              <a:buFont typeface="+mj-lt"/>
              <a:buAutoNum type="alphaLcPeriod"/>
            </a:pP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Peserta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wajib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mempersiapkan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kode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sumber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dari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inovasi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apabila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juri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meminta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untuk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ditampilkan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sebagai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keperluan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juri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dalam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menilai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;</a:t>
            </a:r>
          </a:p>
          <a:p>
            <a:pPr marL="657225" lvl="1" indent="-342900">
              <a:spcAft>
                <a:spcPts val="200"/>
              </a:spcAft>
              <a:buFont typeface="+mj-lt"/>
              <a:buAutoNum type="alphaLcPeriod"/>
            </a:pP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Urutan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presentasi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ditentukan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dari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undian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pada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saat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i="1" dirty="0">
                <a:solidFill>
                  <a:srgbClr val="000000"/>
                </a:solidFill>
                <a:effectLst/>
                <a:latin typeface="Helvetica" pitchFamily="2" charset="0"/>
              </a:rPr>
              <a:t>technical meeting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;</a:t>
            </a:r>
          </a:p>
          <a:p>
            <a:pPr marL="657225" lvl="1" indent="-342900">
              <a:spcAft>
                <a:spcPts val="200"/>
              </a:spcAft>
              <a:buFont typeface="+mj-lt"/>
              <a:buAutoNum type="alphaLcPeriod"/>
            </a:pP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Setiap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tim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peserta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sudah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siap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di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ruang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tunggu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ruang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pertemuan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paling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lambat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15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menit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sebelum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jadwal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presentasi</a:t>
            </a:r>
            <a:endParaRPr lang="en-ID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657225" lvl="1" indent="-342900">
              <a:spcAft>
                <a:spcPts val="200"/>
              </a:spcAft>
              <a:buFont typeface="+mj-lt"/>
              <a:buAutoNum type="alphaLcPeriod"/>
            </a:pP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Akan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diberikan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tanda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peringatan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2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menit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sebelum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waktu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presentasi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habis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;</a:t>
            </a:r>
          </a:p>
          <a:p>
            <a:pPr marL="657225" lvl="1" indent="-342900">
              <a:spcAft>
                <a:spcPts val="200"/>
              </a:spcAft>
              <a:buFont typeface="+mj-lt"/>
              <a:buAutoNum type="alphaLcPeriod"/>
            </a:pP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Jika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waktu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presentasi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sudah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habis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maka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akan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dihentikan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 oleh </a:t>
            </a:r>
            <a:r>
              <a:rPr lang="en-ID" dirty="0" err="1">
                <a:solidFill>
                  <a:srgbClr val="000000"/>
                </a:solidFill>
                <a:effectLst/>
                <a:latin typeface="Helvetica" pitchFamily="2" charset="0"/>
              </a:rPr>
              <a:t>panitia</a:t>
            </a:r>
            <a:r>
              <a:rPr lang="en-ID" dirty="0">
                <a:solidFill>
                  <a:srgbClr val="000000"/>
                </a:solidFill>
                <a:effectLst/>
                <a:latin typeface="Helvetica" pitchFamily="2" charset="0"/>
              </a:rPr>
              <a:t>.</a:t>
            </a:r>
          </a:p>
          <a:p>
            <a:pPr marL="657225" lvl="1" indent="-342900">
              <a:spcAft>
                <a:spcPts val="200"/>
              </a:spcAft>
              <a:buFont typeface="+mj-lt"/>
              <a:buAutoNum type="alphaLcPeriod"/>
            </a:pPr>
            <a:endParaRPr lang="en-ID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>
              <a:spcAft>
                <a:spcPts val="200"/>
              </a:spcAft>
            </a:pPr>
            <a:endParaRPr lang="en-ID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05044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FB2B56-3E0E-B4E8-F155-558A8F015DF0}"/>
              </a:ext>
            </a:extLst>
          </p:cNvPr>
          <p:cNvSpPr txBox="1">
            <a:spLocks/>
          </p:cNvSpPr>
          <p:nvPr/>
        </p:nvSpPr>
        <p:spPr>
          <a:xfrm>
            <a:off x="1220737" y="284214"/>
            <a:ext cx="10971263" cy="59690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700" b="1" dirty="0">
                <a:solidFill>
                  <a:prstClr val="black"/>
                </a:solidFill>
                <a:latin typeface="Calibri" panose="020F0502020204030204"/>
              </a:rPr>
              <a:t>KRITERIA PENILAIAN BABAK PENYISIHAN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13ABE-63C2-8CC9-6A6E-CDDD5821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4A74F-14D6-76E1-2116-BF433B22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77938-B673-09B7-22FF-62B5D4F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CE640-1961-46A0-843D-E4DC5C1B1533}" type="slidenum">
              <a:rPr kumimoji="0" lang="en-ID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ID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A6161BDC-D1A6-E3A1-1B09-FF9D7BC8DE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7016782"/>
              </p:ext>
            </p:extLst>
          </p:nvPr>
        </p:nvGraphicFramePr>
        <p:xfrm>
          <a:off x="990600" y="1293522"/>
          <a:ext cx="10452100" cy="4679873"/>
        </p:xfrm>
        <a:graphic>
          <a:graphicData uri="http://schemas.openxmlformats.org/drawingml/2006/table">
            <a:tbl>
              <a:tblPr/>
              <a:tblGrid>
                <a:gridCol w="473528">
                  <a:extLst>
                    <a:ext uri="{9D8B030D-6E8A-4147-A177-3AD203B41FA5}">
                      <a16:colId xmlns:a16="http://schemas.microsoft.com/office/drawing/2014/main" val="3811328251"/>
                    </a:ext>
                  </a:extLst>
                </a:gridCol>
                <a:gridCol w="8137072">
                  <a:extLst>
                    <a:ext uri="{9D8B030D-6E8A-4147-A177-3AD203B41FA5}">
                      <a16:colId xmlns:a16="http://schemas.microsoft.com/office/drawing/2014/main" val="1083717603"/>
                    </a:ext>
                  </a:extLst>
                </a:gridCol>
                <a:gridCol w="1841500">
                  <a:extLst>
                    <a:ext uri="{9D8B030D-6E8A-4147-A177-3AD203B41FA5}">
                      <a16:colId xmlns:a16="http://schemas.microsoft.com/office/drawing/2014/main" val="1708779966"/>
                    </a:ext>
                  </a:extLst>
                </a:gridCol>
              </a:tblGrid>
              <a:tr h="312518">
                <a:tc>
                  <a:txBody>
                    <a:bodyPr/>
                    <a:lstStyle/>
                    <a:p>
                      <a:pPr marL="4445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D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ID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38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7795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Kriteria</a:t>
                      </a:r>
                      <a:endParaRPr lang="en-ID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38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Bobot</a:t>
                      </a:r>
                      <a:endParaRPr lang="en-ID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38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41887560"/>
                  </a:ext>
                </a:extLst>
              </a:tr>
              <a:tr h="1750573">
                <a:tc>
                  <a:txBody>
                    <a:bodyPr/>
                    <a:lstStyle/>
                    <a:p>
                      <a:pPr marL="4445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D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D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7795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Kreativitas</a:t>
                      </a:r>
                      <a:endParaRPr lang="en-ID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 pitchFamily="2" charset="2"/>
                        <a:buChar char=""/>
                      </a:pP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Urgensi</a:t>
                      </a: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masalah</a:t>
                      </a: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yang </a:t>
                      </a: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dipilih</a:t>
                      </a:r>
                      <a:endParaRPr lang="en-ID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 pitchFamily="2" charset="2"/>
                        <a:buChar char=""/>
                      </a:pP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Orisinalitas</a:t>
                      </a: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kebaruan</a:t>
                      </a: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gagasan</a:t>
                      </a: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ID" sz="20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State of The Art</a:t>
                      </a:r>
                      <a:endParaRPr lang="en-ID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 pitchFamily="2" charset="2"/>
                        <a:buChar char=""/>
                      </a:pP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Tingkat </a:t>
                      </a: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penerapan</a:t>
                      </a: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kecedrasan</a:t>
                      </a: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sistem</a:t>
                      </a: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benam</a:t>
                      </a: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dan IoT </a:t>
                      </a: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dalam</a:t>
                      </a: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gagasan</a:t>
                      </a:r>
                      <a:endParaRPr lang="en-ID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ID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8276476"/>
                  </a:ext>
                </a:extLst>
              </a:tr>
              <a:tr h="1957750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D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D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9065" algn="just">
                        <a:lnSpc>
                          <a:spcPct val="100000"/>
                        </a:lnSpc>
                      </a:pP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Penulisan</a:t>
                      </a: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Proposal</a:t>
                      </a:r>
                      <a:endParaRPr lang="en-ID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 pitchFamily="2" charset="2"/>
                        <a:buChar char=""/>
                      </a:pP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Judul</a:t>
                      </a:r>
                      <a:endParaRPr lang="en-ID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 pitchFamily="2" charset="2"/>
                        <a:buChar char=""/>
                      </a:pP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Abstrak</a:t>
                      </a:r>
                      <a:endParaRPr lang="en-ID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 pitchFamily="2" charset="2"/>
                        <a:buChar char=""/>
                      </a:pP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Latar</a:t>
                      </a: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Belakang</a:t>
                      </a:r>
                      <a:endParaRPr lang="en-ID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 pitchFamily="2" charset="2"/>
                        <a:buChar char=""/>
                      </a:pP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Tujuan</a:t>
                      </a:r>
                      <a:endParaRPr lang="en-ID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buFont typeface="Symbol" pitchFamily="2" charset="2"/>
                        <a:buChar char=""/>
                      </a:pP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Metode</a:t>
                      </a: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Penelitian</a:t>
                      </a: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ID" sz="20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Pengembangan</a:t>
                      </a:r>
                      <a:endParaRPr lang="en-ID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D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30%</a:t>
                      </a:r>
                      <a:endParaRPr lang="en-ID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1594366"/>
                  </a:ext>
                </a:extLst>
              </a:tr>
              <a:tr h="31251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D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D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9700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D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Potensi Kegunaan Hasil Bagi Masyarakat</a:t>
                      </a:r>
                      <a:endParaRPr lang="en-ID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D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ID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18314538"/>
                  </a:ext>
                </a:extLst>
              </a:tr>
              <a:tr h="312518"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D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D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9700" algn="just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D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Kemungkinan Proposal Dapat Diselesaikan</a:t>
                      </a:r>
                      <a:endParaRPr lang="en-ID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800"/>
                        </a:spcAft>
                      </a:pPr>
                      <a:r>
                        <a:rPr lang="en-ID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ID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770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50292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FB2B56-3E0E-B4E8-F155-558A8F015DF0}"/>
              </a:ext>
            </a:extLst>
          </p:cNvPr>
          <p:cNvSpPr txBox="1">
            <a:spLocks/>
          </p:cNvSpPr>
          <p:nvPr/>
        </p:nvSpPr>
        <p:spPr>
          <a:xfrm>
            <a:off x="1220737" y="284214"/>
            <a:ext cx="10971263" cy="596907"/>
          </a:xfrm>
          <a:prstGeom prst="rect">
            <a:avLst/>
          </a:prstGeom>
        </p:spPr>
        <p:txBody>
          <a:bodyPr>
            <a:normAutofit fontScale="975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700" b="1" dirty="0">
                <a:solidFill>
                  <a:prstClr val="black"/>
                </a:solidFill>
                <a:latin typeface="Calibri" panose="020F0502020204030204"/>
              </a:rPr>
              <a:t>KRITERIA PENILAIAN BABAK FINAL</a:t>
            </a:r>
            <a:endParaRPr kumimoji="0" lang="en-US" sz="4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13ABE-63C2-8CC9-6A6E-CDDD5821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4A74F-14D6-76E1-2116-BF433B22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77938-B673-09B7-22FF-62B5D4F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CE640-1961-46A0-843D-E4DC5C1B1533}" type="slidenum">
              <a:rPr kumimoji="0" lang="en-ID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ID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F90189F-6490-8646-481D-ADB6AE0F0CC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715379"/>
              </p:ext>
            </p:extLst>
          </p:nvPr>
        </p:nvGraphicFramePr>
        <p:xfrm>
          <a:off x="1028700" y="1375836"/>
          <a:ext cx="9347200" cy="3551766"/>
        </p:xfrm>
        <a:graphic>
          <a:graphicData uri="http://schemas.openxmlformats.org/drawingml/2006/table">
            <a:tbl>
              <a:tblPr/>
              <a:tblGrid>
                <a:gridCol w="528598">
                  <a:extLst>
                    <a:ext uri="{9D8B030D-6E8A-4147-A177-3AD203B41FA5}">
                      <a16:colId xmlns:a16="http://schemas.microsoft.com/office/drawing/2014/main" val="4092050963"/>
                    </a:ext>
                  </a:extLst>
                </a:gridCol>
                <a:gridCol w="7439277">
                  <a:extLst>
                    <a:ext uri="{9D8B030D-6E8A-4147-A177-3AD203B41FA5}">
                      <a16:colId xmlns:a16="http://schemas.microsoft.com/office/drawing/2014/main" val="4224008675"/>
                    </a:ext>
                  </a:extLst>
                </a:gridCol>
                <a:gridCol w="1379325">
                  <a:extLst>
                    <a:ext uri="{9D8B030D-6E8A-4147-A177-3AD203B41FA5}">
                      <a16:colId xmlns:a16="http://schemas.microsoft.com/office/drawing/2014/main" val="3162355791"/>
                    </a:ext>
                  </a:extLst>
                </a:gridCol>
              </a:tblGrid>
              <a:tr h="591961">
                <a:tc>
                  <a:txBody>
                    <a:bodyPr/>
                    <a:lstStyle/>
                    <a:p>
                      <a:pPr marL="444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38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779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Kriteria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38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Bobot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 w="38100" cap="flat" cmpd="sng" algn="ctr">
                      <a:solidFill>
                        <a:srgbClr val="0038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9857891"/>
                  </a:ext>
                </a:extLst>
              </a:tr>
              <a:tr h="591961">
                <a:tc>
                  <a:txBody>
                    <a:bodyPr/>
                    <a:lstStyle/>
                    <a:p>
                      <a:pPr marL="444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779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Kecerdasan Piranti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69696136"/>
                  </a:ext>
                </a:extLst>
              </a:tr>
              <a:tr h="5919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7795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Kompleksitas, </a:t>
                      </a:r>
                      <a:r>
                        <a:rPr lang="en-ID" sz="2400" b="1" i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Proble Solving </a:t>
                      </a: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dan Fungsionalitas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21265292"/>
                  </a:ext>
                </a:extLst>
              </a:tr>
              <a:tr h="5919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97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Desain/Model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04989712"/>
                  </a:ext>
                </a:extLst>
              </a:tr>
              <a:tr h="5919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97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Efektivitas, Efisiensi, Biaya, dan Adaptibilitas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02655162"/>
                  </a:ext>
                </a:extLst>
              </a:tr>
              <a:tr h="5919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39700" algn="just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Presentasi dan Demo</a:t>
                      </a:r>
                      <a:endParaRPr lang="en-ID" sz="2400" b="1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n-ID" sz="24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ID" sz="24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0" marR="0" marT="9525" marB="95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9710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6156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FB2B56-3E0E-B4E8-F155-558A8F015DF0}"/>
              </a:ext>
            </a:extLst>
          </p:cNvPr>
          <p:cNvSpPr txBox="1">
            <a:spLocks/>
          </p:cNvSpPr>
          <p:nvPr/>
        </p:nvSpPr>
        <p:spPr>
          <a:xfrm>
            <a:off x="1220737" y="284214"/>
            <a:ext cx="10971263" cy="596907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KETENTUAN KHUSUS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13ABE-63C2-8CC9-6A6E-CDDD5821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4A74F-14D6-76E1-2116-BF433B22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77938-B673-09B7-22FF-62B5D4F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CE640-1961-46A0-843D-E4DC5C1B1533}" type="slidenum">
              <a:rPr kumimoji="0" lang="en-ID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ID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94E8826-142D-130C-A383-FD887E6AEF5C}"/>
              </a:ext>
            </a:extLst>
          </p:cNvPr>
          <p:cNvSpPr txBox="1"/>
          <p:nvPr/>
        </p:nvSpPr>
        <p:spPr>
          <a:xfrm>
            <a:off x="355600" y="1058437"/>
            <a:ext cx="11480799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3538" indent="-363538">
              <a:buFont typeface="+mj-lt"/>
              <a:buAutoNum type="arabicPeriod"/>
            </a:pPr>
            <a:r>
              <a:rPr lang="en-US" sz="2000" b="1" dirty="0" err="1"/>
              <a:t>Karya</a:t>
            </a:r>
            <a:r>
              <a:rPr lang="en-US" sz="2000" b="1" dirty="0"/>
              <a:t> </a:t>
            </a:r>
            <a:r>
              <a:rPr lang="en-US" sz="2000" b="1" dirty="0" err="1"/>
              <a:t>penelitian</a:t>
            </a:r>
            <a:r>
              <a:rPr lang="en-US" sz="2000" b="1" dirty="0"/>
              <a:t>/</a:t>
            </a:r>
            <a:r>
              <a:rPr lang="en-US" sz="2000" b="1" dirty="0" err="1"/>
              <a:t>pengembangan</a:t>
            </a:r>
            <a:r>
              <a:rPr lang="en-US" sz="2000" b="1" dirty="0"/>
              <a:t> </a:t>
            </a:r>
            <a:r>
              <a:rPr lang="en-US" sz="2000" b="1" dirty="0" err="1"/>
              <a:t>memiliki</a:t>
            </a:r>
            <a:r>
              <a:rPr lang="en-US" sz="2000" b="1" dirty="0"/>
              <a:t> </a:t>
            </a:r>
            <a:r>
              <a:rPr lang="en-US" sz="2000" b="1" dirty="0" err="1"/>
              <a:t>kesesuaian</a:t>
            </a:r>
            <a:r>
              <a:rPr lang="en-US" sz="2000" b="1" dirty="0"/>
              <a:t> pada salah </a:t>
            </a:r>
            <a:r>
              <a:rPr lang="en-US" sz="2000" b="1" dirty="0" err="1"/>
              <a:t>satu</a:t>
            </a:r>
            <a:r>
              <a:rPr lang="en-US" sz="2000" b="1" dirty="0"/>
              <a:t> </a:t>
            </a:r>
            <a:r>
              <a:rPr lang="en-US" sz="2000" b="1" dirty="0" err="1"/>
              <a:t>lingkup</a:t>
            </a:r>
            <a:r>
              <a:rPr lang="en-US" sz="2000" b="1" dirty="0"/>
              <a:t> </a:t>
            </a:r>
            <a:r>
              <a:rPr lang="en-US" sz="2000" b="1" dirty="0" err="1"/>
              <a:t>topik</a:t>
            </a:r>
            <a:r>
              <a:rPr lang="en-US" sz="2000" b="1" dirty="0"/>
              <a:t> yang </a:t>
            </a:r>
            <a:r>
              <a:rPr lang="en-US" sz="2000" b="1" dirty="0" err="1"/>
              <a:t>dilombakan</a:t>
            </a:r>
            <a:r>
              <a:rPr lang="en-US" sz="2000" b="1" dirty="0"/>
              <a:t>;</a:t>
            </a:r>
          </a:p>
          <a:p>
            <a:pPr marL="363538" indent="-363538">
              <a:buFont typeface="+mj-lt"/>
              <a:buAutoNum type="arabicPeriod"/>
            </a:pPr>
            <a:r>
              <a:rPr lang="en-US" sz="2000" b="1" dirty="0" err="1"/>
              <a:t>Karya</a:t>
            </a:r>
            <a:r>
              <a:rPr lang="en-US" sz="2000" b="1" dirty="0"/>
              <a:t> </a:t>
            </a:r>
            <a:r>
              <a:rPr lang="en-US" sz="2000" b="1" dirty="0" err="1"/>
              <a:t>penelitian</a:t>
            </a:r>
            <a:r>
              <a:rPr lang="en-US" sz="2000" b="1" dirty="0"/>
              <a:t>/</a:t>
            </a:r>
            <a:r>
              <a:rPr lang="en-US" sz="2000" b="1" dirty="0" err="1"/>
              <a:t>pengembangan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berasal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proyek</a:t>
            </a:r>
            <a:r>
              <a:rPr lang="en-US" sz="2000" b="1" dirty="0"/>
              <a:t> </a:t>
            </a:r>
            <a:r>
              <a:rPr lang="en-US" sz="2000" b="1" dirty="0" err="1"/>
              <a:t>akhir</a:t>
            </a:r>
            <a:r>
              <a:rPr lang="en-US" sz="2000" b="1" dirty="0"/>
              <a:t>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tugas</a:t>
            </a:r>
            <a:r>
              <a:rPr lang="en-US" sz="2000" b="1" dirty="0"/>
              <a:t> </a:t>
            </a:r>
            <a:r>
              <a:rPr lang="en-US" sz="2000" b="1" dirty="0" err="1"/>
              <a:t>akhir</a:t>
            </a:r>
            <a:r>
              <a:rPr lang="en-US" sz="2000" b="1" dirty="0"/>
              <a:t> yang </a:t>
            </a:r>
            <a:r>
              <a:rPr lang="en-US" sz="2000" b="1" dirty="0" err="1"/>
              <a:t>terkait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kegiatan</a:t>
            </a:r>
            <a:r>
              <a:rPr lang="en-US" sz="2000" b="1" dirty="0"/>
              <a:t> </a:t>
            </a:r>
            <a:r>
              <a:rPr lang="en-US" sz="2000" b="1" dirty="0" err="1"/>
              <a:t>akademik</a:t>
            </a:r>
            <a:r>
              <a:rPr lang="en-US" sz="2000" b="1" dirty="0"/>
              <a:t> </a:t>
            </a:r>
            <a:r>
              <a:rPr lang="en-US" sz="2000" b="1" dirty="0" err="1"/>
              <a:t>kurikuler</a:t>
            </a:r>
            <a:r>
              <a:rPr lang="en-US" sz="2000" b="1" dirty="0"/>
              <a:t> pada program </a:t>
            </a:r>
            <a:r>
              <a:rPr lang="en-US" sz="2000" b="1" dirty="0" err="1"/>
              <a:t>studi</a:t>
            </a:r>
            <a:r>
              <a:rPr lang="en-US" sz="2000" b="1" dirty="0"/>
              <a:t> diploma </a:t>
            </a:r>
            <a:r>
              <a:rPr lang="en-US" sz="2000" b="1" dirty="0" err="1"/>
              <a:t>atau</a:t>
            </a:r>
            <a:r>
              <a:rPr lang="en-US" sz="2000" b="1" dirty="0"/>
              <a:t> </a:t>
            </a:r>
            <a:r>
              <a:rPr lang="en-US" sz="2000" b="1" dirty="0" err="1"/>
              <a:t>sarjana</a:t>
            </a:r>
            <a:r>
              <a:rPr lang="en-US" sz="2000" b="1" dirty="0"/>
              <a:t> yang </a:t>
            </a:r>
            <a:r>
              <a:rPr lang="en-US" sz="2000" b="1" dirty="0" err="1"/>
              <a:t>diikuti</a:t>
            </a:r>
            <a:r>
              <a:rPr lang="en-US" sz="2000" b="1" dirty="0"/>
              <a:t> oleh para </a:t>
            </a:r>
            <a:r>
              <a:rPr lang="en-US" sz="2000" b="1" dirty="0" err="1"/>
              <a:t>anggota</a:t>
            </a:r>
            <a:r>
              <a:rPr lang="en-US" sz="2000" b="1" dirty="0"/>
              <a:t> </a:t>
            </a:r>
            <a:r>
              <a:rPr lang="en-US" sz="2000" b="1" dirty="0" err="1"/>
              <a:t>tim</a:t>
            </a:r>
            <a:r>
              <a:rPr lang="en-US" sz="2000" b="1" dirty="0"/>
              <a:t> </a:t>
            </a:r>
            <a:r>
              <a:rPr lang="en-US" sz="2000" b="1" dirty="0" err="1"/>
              <a:t>kompetisi</a:t>
            </a:r>
            <a:r>
              <a:rPr lang="en-US" sz="2000" b="1" dirty="0"/>
              <a:t>;</a:t>
            </a:r>
          </a:p>
          <a:p>
            <a:pPr marL="363538" indent="-363538">
              <a:buFont typeface="+mj-lt"/>
              <a:buAutoNum type="arabicPeriod"/>
            </a:pPr>
            <a:r>
              <a:rPr lang="en-US" sz="2000" b="1" dirty="0" err="1"/>
              <a:t>Karya</a:t>
            </a:r>
            <a:r>
              <a:rPr lang="en-US" sz="2000" b="1" dirty="0"/>
              <a:t> yang </a:t>
            </a:r>
            <a:r>
              <a:rPr lang="en-US" sz="2000" b="1" dirty="0" err="1"/>
              <a:t>diikutsertakan</a:t>
            </a:r>
            <a:r>
              <a:rPr lang="en-US" sz="2000" b="1" dirty="0"/>
              <a:t> </a:t>
            </a:r>
            <a:r>
              <a:rPr lang="en-US" sz="2000" b="1" dirty="0" err="1"/>
              <a:t>dalam</a:t>
            </a:r>
            <a:r>
              <a:rPr lang="en-US" sz="2000" b="1" dirty="0"/>
              <a:t> </a:t>
            </a:r>
            <a:r>
              <a:rPr lang="en-US" sz="2000" b="1" dirty="0" err="1"/>
              <a:t>kompetisi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merupakan</a:t>
            </a:r>
            <a:r>
              <a:rPr lang="en-US" sz="2000" b="1" dirty="0"/>
              <a:t> </a:t>
            </a:r>
            <a:r>
              <a:rPr lang="en-US" sz="2000" b="1" dirty="0" err="1"/>
              <a:t>hasil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kegiatan</a:t>
            </a:r>
            <a:r>
              <a:rPr lang="en-US" sz="2000" b="1" dirty="0"/>
              <a:t> yang </a:t>
            </a:r>
            <a:r>
              <a:rPr lang="en-US" sz="2000" b="1" dirty="0" err="1"/>
              <a:t>sudah</a:t>
            </a:r>
            <a:r>
              <a:rPr lang="en-US" sz="2000" b="1" dirty="0"/>
              <a:t> </a:t>
            </a:r>
            <a:r>
              <a:rPr lang="en-US" sz="2000" b="1" dirty="0" err="1"/>
              <a:t>berjalan</a:t>
            </a:r>
            <a:r>
              <a:rPr lang="en-US" sz="2000" b="1" dirty="0"/>
              <a:t> proses </a:t>
            </a:r>
            <a:r>
              <a:rPr lang="en-US" sz="2000" b="1" dirty="0" err="1"/>
              <a:t>penelitian</a:t>
            </a:r>
            <a:r>
              <a:rPr lang="en-US" sz="2000" b="1" dirty="0"/>
              <a:t>/</a:t>
            </a:r>
            <a:r>
              <a:rPr lang="en-US" sz="2000" b="1" dirty="0" err="1"/>
              <a:t>pengembangannya</a:t>
            </a:r>
            <a:r>
              <a:rPr lang="en-US" sz="2000" b="1" dirty="0"/>
              <a:t>;</a:t>
            </a:r>
          </a:p>
          <a:p>
            <a:pPr marL="363538" indent="-363538">
              <a:buFont typeface="+mj-lt"/>
              <a:buAutoNum type="arabicPeriod"/>
            </a:pPr>
            <a:r>
              <a:rPr lang="en-US" sz="2000" b="1" dirty="0" err="1"/>
              <a:t>Setiap</a:t>
            </a:r>
            <a:r>
              <a:rPr lang="en-US" sz="2000" b="1" dirty="0"/>
              <a:t> </a:t>
            </a:r>
            <a:r>
              <a:rPr lang="en-US" sz="2000" b="1" dirty="0" err="1"/>
              <a:t>tim</a:t>
            </a:r>
            <a:r>
              <a:rPr lang="en-US" sz="2000" b="1" dirty="0"/>
              <a:t> </a:t>
            </a:r>
            <a:r>
              <a:rPr lang="en-US" sz="2000" b="1" dirty="0" err="1"/>
              <a:t>hanya</a:t>
            </a:r>
            <a:r>
              <a:rPr lang="en-US" sz="2000" b="1" dirty="0"/>
              <a:t> </a:t>
            </a:r>
            <a:r>
              <a:rPr lang="en-US" sz="2000" b="1" dirty="0" err="1"/>
              <a:t>boleh</a:t>
            </a:r>
            <a:r>
              <a:rPr lang="en-US" sz="2000" b="1" dirty="0"/>
              <a:t> </a:t>
            </a:r>
            <a:r>
              <a:rPr lang="en-US" sz="2000" b="1" dirty="0" err="1"/>
              <a:t>mengajukan</a:t>
            </a:r>
            <a:r>
              <a:rPr lang="en-US" sz="2000" b="1" dirty="0"/>
              <a:t> </a:t>
            </a:r>
            <a:r>
              <a:rPr lang="en-US" sz="2000" b="1" dirty="0" err="1"/>
              <a:t>satu</a:t>
            </a:r>
            <a:r>
              <a:rPr lang="en-US" sz="2000" b="1" dirty="0"/>
              <a:t> </a:t>
            </a:r>
            <a:r>
              <a:rPr lang="en-US" sz="2000" b="1" dirty="0" err="1"/>
              <a:t>buah</a:t>
            </a:r>
            <a:r>
              <a:rPr lang="en-US" sz="2000" b="1" dirty="0"/>
              <a:t> </a:t>
            </a:r>
            <a:r>
              <a:rPr lang="en-US" sz="2000" b="1" dirty="0" err="1"/>
              <a:t>karya</a:t>
            </a:r>
            <a:r>
              <a:rPr lang="en-US" sz="2000" b="1" dirty="0"/>
              <a:t> </a:t>
            </a:r>
            <a:r>
              <a:rPr lang="en-US" sz="2000" b="1" dirty="0" err="1"/>
              <a:t>piranti</a:t>
            </a:r>
            <a:r>
              <a:rPr lang="en-US" sz="2000" b="1" dirty="0"/>
              <a:t>;</a:t>
            </a:r>
          </a:p>
          <a:p>
            <a:pPr marL="363538" indent="-363538">
              <a:buFont typeface="+mj-lt"/>
              <a:buAutoNum type="arabicPeriod"/>
            </a:pPr>
            <a:r>
              <a:rPr lang="en-US" sz="2000" b="1" dirty="0" err="1"/>
              <a:t>Karya</a:t>
            </a:r>
            <a:r>
              <a:rPr lang="en-US" sz="2000" b="1" dirty="0"/>
              <a:t> </a:t>
            </a:r>
            <a:r>
              <a:rPr lang="en-US" sz="2000" b="1" dirty="0" err="1"/>
              <a:t>piranti</a:t>
            </a:r>
            <a:r>
              <a:rPr lang="en-US" sz="2000" b="1" dirty="0"/>
              <a:t> </a:t>
            </a:r>
            <a:r>
              <a:rPr lang="en-US" sz="2000" b="1" dirty="0" err="1"/>
              <a:t>belum</a:t>
            </a:r>
            <a:r>
              <a:rPr lang="en-US" sz="2000" b="1" dirty="0"/>
              <a:t> </a:t>
            </a:r>
            <a:r>
              <a:rPr lang="en-US" sz="2000" b="1" dirty="0" err="1"/>
              <a:t>pernah</a:t>
            </a:r>
            <a:r>
              <a:rPr lang="en-US" sz="2000" b="1" dirty="0"/>
              <a:t> </a:t>
            </a:r>
            <a:r>
              <a:rPr lang="en-US" sz="2000" b="1" dirty="0" err="1"/>
              <a:t>terpublikasi</a:t>
            </a:r>
            <a:r>
              <a:rPr lang="en-US" sz="2000" b="1" dirty="0"/>
              <a:t> </a:t>
            </a:r>
            <a:r>
              <a:rPr lang="en-US" sz="2000" b="1" dirty="0" err="1"/>
              <a:t>baik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</a:t>
            </a:r>
            <a:r>
              <a:rPr lang="en-US" sz="2000" b="1" dirty="0" err="1"/>
              <a:t>komersil</a:t>
            </a:r>
            <a:r>
              <a:rPr lang="en-US" sz="2000" b="1" dirty="0"/>
              <a:t> </a:t>
            </a:r>
            <a:r>
              <a:rPr lang="en-US" sz="2000" b="1" dirty="0" err="1"/>
              <a:t>maupun</a:t>
            </a:r>
            <a:r>
              <a:rPr lang="en-US" sz="2000" b="1" dirty="0"/>
              <a:t> </a:t>
            </a:r>
            <a:r>
              <a:rPr lang="en-US" sz="2000" b="1" dirty="0" err="1"/>
              <a:t>secara</a:t>
            </a:r>
            <a:r>
              <a:rPr lang="en-US" sz="2000" b="1" dirty="0"/>
              <a:t> non-</a:t>
            </a:r>
            <a:r>
              <a:rPr lang="en-US" sz="2000" b="1" dirty="0" err="1"/>
              <a:t>komersil</a:t>
            </a:r>
            <a:r>
              <a:rPr lang="en-US" sz="2000" b="1" dirty="0"/>
              <a:t> </a:t>
            </a:r>
            <a:r>
              <a:rPr lang="en-US" sz="2000" b="1" dirty="0" err="1"/>
              <a:t>kepada</a:t>
            </a:r>
            <a:r>
              <a:rPr lang="en-US" sz="2000" b="1" dirty="0"/>
              <a:t> </a:t>
            </a:r>
            <a:r>
              <a:rPr lang="en-US" sz="2000" b="1" dirty="0" err="1"/>
              <a:t>khalayak</a:t>
            </a:r>
            <a:r>
              <a:rPr lang="en-US" sz="2000" b="1" dirty="0"/>
              <a:t> </a:t>
            </a:r>
            <a:r>
              <a:rPr lang="en-US" sz="2000" b="1" dirty="0" err="1"/>
              <a:t>umum</a:t>
            </a:r>
            <a:r>
              <a:rPr lang="en-US" sz="2000" b="1" dirty="0"/>
              <a:t>;</a:t>
            </a:r>
          </a:p>
          <a:p>
            <a:pPr marL="363538" indent="-363538">
              <a:buFont typeface="+mj-lt"/>
              <a:buAutoNum type="arabicPeriod"/>
            </a:pPr>
            <a:r>
              <a:rPr lang="en-US" sz="2000" b="1" dirty="0" err="1"/>
              <a:t>Piranti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dijalankan</a:t>
            </a:r>
            <a:r>
              <a:rPr lang="en-US" sz="2000" b="1" dirty="0"/>
              <a:t> pada platform </a:t>
            </a:r>
            <a:r>
              <a:rPr lang="en-US" sz="2000" b="1" dirty="0" err="1"/>
              <a:t>umum</a:t>
            </a:r>
            <a:r>
              <a:rPr lang="en-US" sz="2000" b="1" dirty="0"/>
              <a:t> </a:t>
            </a:r>
            <a:r>
              <a:rPr lang="en-US" sz="2000" b="1" dirty="0" err="1"/>
              <a:t>tanpa</a:t>
            </a:r>
            <a:r>
              <a:rPr lang="en-US" sz="2000" b="1" dirty="0"/>
              <a:t> </a:t>
            </a:r>
            <a:r>
              <a:rPr lang="en-US" sz="2000" b="1" dirty="0" err="1"/>
              <a:t>tambahan</a:t>
            </a:r>
            <a:r>
              <a:rPr lang="en-US" sz="2000" b="1" dirty="0"/>
              <a:t> </a:t>
            </a:r>
            <a:r>
              <a:rPr lang="en-US" sz="2000" b="1" dirty="0" err="1"/>
              <a:t>perangkat</a:t>
            </a:r>
            <a:r>
              <a:rPr lang="en-US" sz="2000" b="1" dirty="0"/>
              <a:t> </a:t>
            </a:r>
            <a:r>
              <a:rPr lang="en-US" sz="2000" b="1" dirty="0" err="1"/>
              <a:t>keras</a:t>
            </a:r>
            <a:r>
              <a:rPr lang="en-US" sz="2000" b="1" dirty="0"/>
              <a:t> </a:t>
            </a:r>
            <a:r>
              <a:rPr lang="en-US" sz="2000" b="1" dirty="0" err="1"/>
              <a:t>khusus</a:t>
            </a:r>
            <a:r>
              <a:rPr lang="en-US" sz="2000" b="1" dirty="0"/>
              <a:t>;</a:t>
            </a:r>
          </a:p>
          <a:p>
            <a:pPr marL="363538" indent="-363538">
              <a:buFont typeface="+mj-lt"/>
              <a:buAutoNum type="arabicPeriod"/>
            </a:pPr>
            <a:r>
              <a:rPr lang="en-US" sz="2000" b="1" dirty="0" err="1"/>
              <a:t>Karya</a:t>
            </a:r>
            <a:r>
              <a:rPr lang="en-US" sz="2000" b="1" dirty="0"/>
              <a:t> </a:t>
            </a:r>
            <a:r>
              <a:rPr lang="en-US" sz="2000" b="1" dirty="0" err="1"/>
              <a:t>piranti</a:t>
            </a:r>
            <a:r>
              <a:rPr lang="en-US" sz="2000" b="1" dirty="0"/>
              <a:t> yang </a:t>
            </a:r>
            <a:r>
              <a:rPr lang="en-US" sz="2000" b="1" dirty="0" err="1"/>
              <a:t>diajukan</a:t>
            </a:r>
            <a:r>
              <a:rPr lang="en-US" sz="2000" b="1" dirty="0"/>
              <a:t> </a:t>
            </a:r>
            <a:r>
              <a:rPr lang="en-US" sz="2000" b="1" dirty="0" err="1"/>
              <a:t>merupakan</a:t>
            </a:r>
            <a:r>
              <a:rPr lang="en-US" sz="2000" b="1" dirty="0"/>
              <a:t> ide </a:t>
            </a:r>
            <a:r>
              <a:rPr lang="en-US" sz="2000" b="1" dirty="0" err="1"/>
              <a:t>orisinal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menjiplak</a:t>
            </a:r>
            <a:r>
              <a:rPr lang="en-US" sz="2000" b="1" dirty="0"/>
              <a:t> </a:t>
            </a:r>
            <a:r>
              <a:rPr lang="en-US" sz="2000" b="1" dirty="0" err="1"/>
              <a:t>aplikasi</a:t>
            </a:r>
            <a:r>
              <a:rPr lang="en-US" sz="2000" b="1" dirty="0"/>
              <a:t> yang </a:t>
            </a:r>
            <a:r>
              <a:rPr lang="en-US" sz="2000" b="1" dirty="0" err="1"/>
              <a:t>sudah</a:t>
            </a:r>
            <a:r>
              <a:rPr lang="en-US" sz="2000" b="1" dirty="0"/>
              <a:t> </a:t>
            </a:r>
            <a:r>
              <a:rPr lang="en-US" sz="2000" b="1" dirty="0" err="1"/>
              <a:t>ada</a:t>
            </a:r>
            <a:r>
              <a:rPr lang="en-US" sz="2000" b="1" dirty="0"/>
              <a:t>;</a:t>
            </a:r>
          </a:p>
          <a:p>
            <a:pPr marL="363538" indent="-363538">
              <a:buFont typeface="+mj-lt"/>
              <a:buAutoNum type="arabicPeriod"/>
            </a:pPr>
            <a:r>
              <a:rPr lang="en-US" sz="2000" b="1" dirty="0" err="1"/>
              <a:t>Karya</a:t>
            </a:r>
            <a:r>
              <a:rPr lang="en-US" sz="2000" b="1" dirty="0"/>
              <a:t> </a:t>
            </a:r>
            <a:r>
              <a:rPr lang="en-US" sz="2000" b="1" dirty="0" err="1"/>
              <a:t>piranti</a:t>
            </a:r>
            <a:r>
              <a:rPr lang="en-US" sz="2000" b="1" dirty="0"/>
              <a:t>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mengandung</a:t>
            </a:r>
            <a:r>
              <a:rPr lang="en-US" sz="2000" b="1" dirty="0"/>
              <a:t> </a:t>
            </a:r>
            <a:r>
              <a:rPr lang="en-US" sz="2000" b="1" dirty="0" err="1"/>
              <a:t>unsur</a:t>
            </a:r>
            <a:r>
              <a:rPr lang="en-US" sz="2000" b="1" dirty="0"/>
              <a:t> SARA (</a:t>
            </a:r>
            <a:r>
              <a:rPr lang="en-US" sz="2000" b="1" dirty="0" err="1"/>
              <a:t>Suku</a:t>
            </a:r>
            <a:r>
              <a:rPr lang="en-US" sz="2000" b="1" dirty="0"/>
              <a:t> Agama Ras dan </a:t>
            </a:r>
            <a:r>
              <a:rPr lang="en-US" sz="2000" b="1" dirty="0" err="1"/>
              <a:t>Antar</a:t>
            </a:r>
            <a:r>
              <a:rPr lang="en-US" sz="2000" b="1" dirty="0"/>
              <a:t> </a:t>
            </a:r>
            <a:r>
              <a:rPr lang="en-US" sz="2000" b="1" dirty="0" err="1"/>
              <a:t>Golongan</a:t>
            </a:r>
            <a:r>
              <a:rPr lang="en-US" sz="2000" b="1" dirty="0"/>
              <a:t>);</a:t>
            </a:r>
          </a:p>
          <a:p>
            <a:pPr marL="363538" indent="-363538">
              <a:buFont typeface="+mj-lt"/>
              <a:buAutoNum type="arabicPeriod"/>
            </a:pPr>
            <a:r>
              <a:rPr lang="en-US" sz="2000" b="1" dirty="0"/>
              <a:t>Jika </a:t>
            </a:r>
            <a:r>
              <a:rPr lang="en-US" sz="2000" b="1" dirty="0" err="1"/>
              <a:t>karya</a:t>
            </a:r>
            <a:r>
              <a:rPr lang="en-US" sz="2000" b="1" dirty="0"/>
              <a:t> </a:t>
            </a:r>
            <a:r>
              <a:rPr lang="en-US" sz="2000" b="1" dirty="0" err="1"/>
              <a:t>adalah</a:t>
            </a:r>
            <a:r>
              <a:rPr lang="en-US" sz="2000" b="1" dirty="0"/>
              <a:t> </a:t>
            </a:r>
            <a:r>
              <a:rPr lang="en-US" sz="2000" b="1" dirty="0" err="1"/>
              <a:t>karya</a:t>
            </a:r>
            <a:r>
              <a:rPr lang="en-US" sz="2000" b="1" dirty="0"/>
              <a:t> incremental / </a:t>
            </a:r>
            <a:r>
              <a:rPr lang="en-US" sz="2000" b="1" dirty="0" err="1"/>
              <a:t>karya</a:t>
            </a:r>
            <a:r>
              <a:rPr lang="en-US" sz="2000" b="1" dirty="0"/>
              <a:t> yang </a:t>
            </a:r>
            <a:r>
              <a:rPr lang="en-US" sz="2000" b="1" dirty="0" err="1"/>
              <a:t>dikembangkan</a:t>
            </a:r>
            <a:r>
              <a:rPr lang="en-US" sz="2000" b="1" dirty="0"/>
              <a:t> </a:t>
            </a:r>
            <a:r>
              <a:rPr lang="en-US" sz="2000" b="1" dirty="0" err="1"/>
              <a:t>dari</a:t>
            </a:r>
            <a:r>
              <a:rPr lang="en-US" sz="2000" b="1" dirty="0"/>
              <a:t> </a:t>
            </a:r>
            <a:r>
              <a:rPr lang="en-US" sz="2000" b="1" dirty="0" err="1"/>
              <a:t>kontes</a:t>
            </a:r>
            <a:r>
              <a:rPr lang="en-US" sz="2000" b="1" dirty="0"/>
              <a:t> </a:t>
            </a:r>
            <a:r>
              <a:rPr lang="en-US" sz="2000" b="1" dirty="0" err="1"/>
              <a:t>sebelumnya</a:t>
            </a:r>
            <a:r>
              <a:rPr lang="en-US" sz="2000" b="1" dirty="0"/>
              <a:t>, </a:t>
            </a:r>
            <a:r>
              <a:rPr lang="en-US" sz="2000" b="1" dirty="0" err="1"/>
              <a:t>peserta</a:t>
            </a:r>
            <a:r>
              <a:rPr lang="en-US" sz="2000" b="1" dirty="0"/>
              <a:t> </a:t>
            </a:r>
            <a:r>
              <a:rPr lang="en-US" sz="2000" b="1" dirty="0" err="1"/>
              <a:t>harus</a:t>
            </a:r>
            <a:r>
              <a:rPr lang="en-US" sz="2000" b="1" dirty="0"/>
              <a:t> </a:t>
            </a:r>
            <a:r>
              <a:rPr lang="en-US" sz="2000" b="1" dirty="0" err="1"/>
              <a:t>menjelaskan</a:t>
            </a:r>
            <a:r>
              <a:rPr lang="en-US" sz="2000" b="1" dirty="0"/>
              <a:t> pada </a:t>
            </a:r>
            <a:r>
              <a:rPr lang="en-US" sz="2000" b="1" dirty="0" err="1"/>
              <a:t>juri</a:t>
            </a:r>
            <a:r>
              <a:rPr lang="en-US" sz="2000" b="1" dirty="0"/>
              <a:t> </a:t>
            </a:r>
            <a:r>
              <a:rPr lang="en-US" sz="2000" b="1" dirty="0" err="1"/>
              <a:t>mengapa</a:t>
            </a:r>
            <a:r>
              <a:rPr lang="en-US" sz="2000" b="1" dirty="0"/>
              <a:t> </a:t>
            </a:r>
            <a:r>
              <a:rPr lang="en-US" sz="2000" b="1" dirty="0" err="1"/>
              <a:t>karya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diikutsertakan</a:t>
            </a:r>
            <a:r>
              <a:rPr lang="en-US" sz="2000" b="1" dirty="0"/>
              <a:t> dan </a:t>
            </a:r>
            <a:r>
              <a:rPr lang="en-US" sz="2000" b="1" dirty="0" err="1"/>
              <a:t>perbaruan</a:t>
            </a:r>
            <a:r>
              <a:rPr lang="en-US" sz="2000" b="1" dirty="0"/>
              <a:t> </a:t>
            </a:r>
            <a:r>
              <a:rPr lang="en-US" sz="2000" b="1" dirty="0" err="1"/>
              <a:t>karya</a:t>
            </a:r>
            <a:r>
              <a:rPr lang="en-US" sz="2000" b="1" dirty="0"/>
              <a:t> </a:t>
            </a:r>
            <a:r>
              <a:rPr lang="en-US" sz="2000" b="1" dirty="0" err="1"/>
              <a:t>tersebut</a:t>
            </a:r>
            <a:r>
              <a:rPr lang="en-US" sz="2000" b="1" dirty="0"/>
              <a:t> </a:t>
            </a:r>
            <a:r>
              <a:rPr lang="en-US" sz="2000" b="1" dirty="0" err="1"/>
              <a:t>dengan</a:t>
            </a:r>
            <a:r>
              <a:rPr lang="en-US" sz="2000" b="1" dirty="0"/>
              <a:t> </a:t>
            </a:r>
            <a:r>
              <a:rPr lang="en-US" sz="2000" b="1" dirty="0" err="1"/>
              <a:t>sebelumnya</a:t>
            </a:r>
            <a:r>
              <a:rPr lang="en-US" sz="2000" b="1" dirty="0"/>
              <a:t>;</a:t>
            </a:r>
          </a:p>
          <a:p>
            <a:pPr marL="363538" indent="-363538">
              <a:buFont typeface="+mj-lt"/>
              <a:buAutoNum type="arabicPeriod"/>
            </a:pPr>
            <a:r>
              <a:rPr lang="en-US" sz="2000" b="1" dirty="0"/>
              <a:t>Keputusan </a:t>
            </a:r>
            <a:r>
              <a:rPr lang="en-US" sz="2000" b="1" dirty="0" err="1"/>
              <a:t>juri</a:t>
            </a:r>
            <a:r>
              <a:rPr lang="en-US" sz="2000" b="1" dirty="0"/>
              <a:t> </a:t>
            </a:r>
            <a:r>
              <a:rPr lang="en-US" sz="2000" b="1" dirty="0" err="1"/>
              <a:t>bersifat</a:t>
            </a:r>
            <a:r>
              <a:rPr lang="en-US" sz="2000" b="1" dirty="0"/>
              <a:t> </a:t>
            </a:r>
            <a:r>
              <a:rPr lang="en-US" sz="2000" b="1" dirty="0" err="1"/>
              <a:t>mutlak</a:t>
            </a:r>
            <a:r>
              <a:rPr lang="en-US" sz="2000" b="1" dirty="0"/>
              <a:t> dan </a:t>
            </a:r>
            <a:r>
              <a:rPr lang="en-US" sz="2000" b="1" dirty="0" err="1"/>
              <a:t>tidak</a:t>
            </a:r>
            <a:r>
              <a:rPr lang="en-US" sz="2000" b="1" dirty="0"/>
              <a:t> </a:t>
            </a:r>
            <a:r>
              <a:rPr lang="en-US" sz="2000" b="1" dirty="0" err="1"/>
              <a:t>dapat</a:t>
            </a:r>
            <a:r>
              <a:rPr lang="en-US" sz="2000" b="1" dirty="0"/>
              <a:t> </a:t>
            </a:r>
            <a:r>
              <a:rPr lang="en-US" sz="2000" b="1" dirty="0" err="1"/>
              <a:t>diganggu</a:t>
            </a:r>
            <a:r>
              <a:rPr lang="en-US" sz="2000" b="1" dirty="0"/>
              <a:t> </a:t>
            </a:r>
            <a:r>
              <a:rPr lang="en-US" sz="2000" b="1" dirty="0" err="1"/>
              <a:t>gugat</a:t>
            </a:r>
            <a:r>
              <a:rPr lang="en-US" sz="2000" b="1" dirty="0"/>
              <a:t>;</a:t>
            </a:r>
          </a:p>
          <a:p>
            <a:pPr marL="363538" indent="-363538">
              <a:buFont typeface="+mj-lt"/>
              <a:buAutoNum type="arabicPeriod"/>
            </a:pPr>
            <a:r>
              <a:rPr lang="en-US" sz="2000" b="1" dirty="0" err="1"/>
              <a:t>Peraturan</a:t>
            </a:r>
            <a:r>
              <a:rPr lang="en-US" sz="2000" b="1" dirty="0"/>
              <a:t> yang </a:t>
            </a:r>
            <a:r>
              <a:rPr lang="en-US" sz="2000" b="1" dirty="0" err="1"/>
              <a:t>belum</a:t>
            </a:r>
            <a:r>
              <a:rPr lang="en-US" sz="2000" b="1" dirty="0"/>
              <a:t> </a:t>
            </a:r>
            <a:r>
              <a:rPr lang="en-US" sz="2000" b="1" dirty="0" err="1"/>
              <a:t>tercantum</a:t>
            </a:r>
            <a:r>
              <a:rPr lang="en-US" sz="2000" b="1" dirty="0"/>
              <a:t> </a:t>
            </a:r>
            <a:r>
              <a:rPr lang="en-US" sz="2000" b="1" dirty="0" err="1"/>
              <a:t>akan</a:t>
            </a:r>
            <a:r>
              <a:rPr lang="en-US" sz="2000" b="1" dirty="0"/>
              <a:t> </a:t>
            </a:r>
            <a:r>
              <a:rPr lang="en-US" sz="2000" b="1" dirty="0" err="1"/>
              <a:t>ditambahkan</a:t>
            </a:r>
            <a:r>
              <a:rPr lang="en-US" sz="2000" b="1" dirty="0"/>
              <a:t> </a:t>
            </a:r>
            <a:r>
              <a:rPr lang="en-US" sz="2000" b="1" dirty="0" err="1"/>
              <a:t>kemudian</a:t>
            </a:r>
            <a:r>
              <a:rPr lang="en-US" sz="2000" b="1" dirty="0"/>
              <a:t> </a:t>
            </a:r>
            <a:r>
              <a:rPr lang="en-US" sz="2000" b="1" dirty="0" err="1"/>
              <a:t>hari</a:t>
            </a:r>
            <a:r>
              <a:rPr lang="en-US" sz="2000" b="1" dirty="0"/>
              <a:t> </a:t>
            </a:r>
            <a:r>
              <a:rPr lang="en-US" sz="2000" b="1" dirty="0" err="1"/>
              <a:t>bila</a:t>
            </a:r>
            <a:r>
              <a:rPr lang="en-US" sz="2000" b="1" dirty="0"/>
              <a:t> </a:t>
            </a:r>
            <a:r>
              <a:rPr lang="en-US" sz="2000" b="1" dirty="0" err="1"/>
              <a:t>diperlukan</a:t>
            </a:r>
            <a:r>
              <a:rPr lang="en-US" sz="20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13287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E86B3920-E2C4-5E45-7D57-263836BC2998}"/>
              </a:ext>
            </a:extLst>
          </p:cNvPr>
          <p:cNvSpPr/>
          <p:nvPr/>
        </p:nvSpPr>
        <p:spPr>
          <a:xfrm>
            <a:off x="2955546" y="2653072"/>
            <a:ext cx="6280908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>
                <a:ln w="0"/>
                <a:gradFill>
                  <a:gsLst>
                    <a:gs pos="0">
                      <a:srgbClr val="5B9BD5">
                        <a:lumMod val="50000"/>
                      </a:srgbClr>
                    </a:gs>
                    <a:gs pos="50000">
                      <a:srgbClr val="5B9BD5"/>
                    </a:gs>
                    <a:gs pos="100000">
                      <a:srgbClr val="5B9BD5">
                        <a:lumMod val="60000"/>
                        <a:lumOff val="40000"/>
                      </a:srgb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Terima Kasih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6C6FAC-7287-3F61-242F-7EA1B74BDE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ID"/>
              <a:t>02 April 2024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8C429-6AF7-7845-C5C0-6A58915218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D"/>
              <a:t>Sosialisasi Gemastik XVII/2024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37CAC4-38DD-D6B7-A24D-519009033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ACE640-1961-46A0-843D-E4DC5C1B1533}" type="slidenum">
              <a:rPr lang="en-ID" smtClean="0"/>
              <a:pPr/>
              <a:t>14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34894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FB2B56-3E0E-B4E8-F155-558A8F015DF0}"/>
              </a:ext>
            </a:extLst>
          </p:cNvPr>
          <p:cNvSpPr txBox="1">
            <a:spLocks/>
          </p:cNvSpPr>
          <p:nvPr/>
        </p:nvSpPr>
        <p:spPr>
          <a:xfrm>
            <a:off x="1220737" y="284214"/>
            <a:ext cx="10971263" cy="596907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PENDAHULUAN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33E847-B5D7-B6E3-A8CB-0B225139EC4B}"/>
              </a:ext>
            </a:extLst>
          </p:cNvPr>
          <p:cNvSpPr txBox="1">
            <a:spLocks/>
          </p:cNvSpPr>
          <p:nvPr/>
        </p:nvSpPr>
        <p:spPr>
          <a:xfrm>
            <a:off x="384526" y="1234994"/>
            <a:ext cx="11422947" cy="4971422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47675" marR="0" lvl="0" indent="-4476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5000"/>
              <a:buFont typeface="Wingdings" pitchFamily="2" charset="2"/>
              <a:buChar char="v"/>
              <a:tabLst/>
              <a:defRPr/>
            </a:pP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Piranti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cerdas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karya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teknologi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yang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bekerja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secara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interaktif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adaptif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dan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otomatis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sehingga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mampu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memberikan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suatu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solusi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bagi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permasalahan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sehari-hari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</a:t>
            </a:r>
          </a:p>
          <a:p>
            <a:pPr marL="904875" lvl="1" indent="-447675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SzPct val="85000"/>
              <a:buFont typeface="Wingdings" pitchFamily="2" charset="2"/>
              <a:buChar char="v"/>
            </a:pP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Kecerdasan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piranti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sym typeface="Wingdings" pitchFamily="2" charset="2"/>
              </a:rPr>
              <a:t>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memanfaatkan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kecerdasan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buatan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artificial intelligence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 yang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sesuai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dengan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kebutuhan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pemecahan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masalah</a:t>
            </a:r>
            <a:endParaRPr kumimoji="0" lang="en-US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47675" marR="0" lvl="0" indent="-4476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5000"/>
              <a:buFont typeface="Wingdings" pitchFamily="2" charset="2"/>
              <a:buChar char="v"/>
              <a:tabLst/>
              <a:defRPr/>
            </a:pP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Sistem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b="1" i="0" u="none" strike="noStrike" kern="1200" cap="none" spc="0" normalizeH="0" baseline="0" noProof="0" dirty="0" err="1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benam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</a:t>
            </a:r>
            <a:r>
              <a:rPr kumimoji="0" lang="en-US" b="1" i="1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embedded systems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piranti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keras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(hardware) yang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bekerja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berdasarkan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perintah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piranti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lunak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(software) dan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didesain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memiliki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tujuan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dan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fungsi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yang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spesifik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447675" marR="0" lvl="0" indent="-447675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Pct val="85000"/>
              <a:buFont typeface="Wingdings" pitchFamily="2" charset="2"/>
              <a:buChar char="v"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Internet of Things (IoT)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: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konsep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tentang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objek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tertentu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yang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memiliki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kemampuan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untuk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mentransfer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data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lewat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jaringan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tanpa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memerlukan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adanya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interaksi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manusia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manusia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ataupun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dari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manusia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ke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perangkat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  <a:r>
              <a:rPr kumimoji="0" lang="en-US" sz="2400" b="1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komputer</a:t>
            </a: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13ABE-63C2-8CC9-6A6E-CDDD5821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4A74F-14D6-76E1-2116-BF433B22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77938-B673-09B7-22FF-62B5D4F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CE640-1961-46A0-843D-E4DC5C1B1533}" type="slidenum">
              <a:rPr kumimoji="0" lang="en-ID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ID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67619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FB2B56-3E0E-B4E8-F155-558A8F015DF0}"/>
              </a:ext>
            </a:extLst>
          </p:cNvPr>
          <p:cNvSpPr txBox="1">
            <a:spLocks/>
          </p:cNvSpPr>
          <p:nvPr/>
        </p:nvSpPr>
        <p:spPr>
          <a:xfrm>
            <a:off x="1220737" y="284214"/>
            <a:ext cx="10971263" cy="596907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SASARAN LOMBA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13ABE-63C2-8CC9-6A6E-CDDD5821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4A74F-14D6-76E1-2116-BF433B22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77938-B673-09B7-22FF-62B5D4F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CE640-1961-46A0-843D-E4DC5C1B1533}" type="slidenum">
              <a:rPr kumimoji="0" lang="en-ID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ID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C91F90C-C702-09BF-2036-AF16D7265799}"/>
              </a:ext>
            </a:extLst>
          </p:cNvPr>
          <p:cNvSpPr txBox="1"/>
          <p:nvPr/>
        </p:nvSpPr>
        <p:spPr>
          <a:xfrm>
            <a:off x="668053" y="1293522"/>
            <a:ext cx="10855893" cy="2539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400" dirty="0" err="1"/>
              <a:t>Mengembangkan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piranti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sekaligus</a:t>
            </a:r>
            <a:r>
              <a:rPr lang="en-US" sz="2400" dirty="0"/>
              <a:t>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tiga</a:t>
            </a:r>
            <a:r>
              <a:rPr lang="en-US" sz="2400" dirty="0"/>
              <a:t> </a:t>
            </a:r>
            <a:r>
              <a:rPr lang="en-US" sz="2400" dirty="0" err="1"/>
              <a:t>elemen</a:t>
            </a:r>
            <a:r>
              <a:rPr lang="en-US" sz="2400" dirty="0"/>
              <a:t> </a:t>
            </a:r>
            <a:r>
              <a:rPr lang="en-US" sz="2400" dirty="0" err="1"/>
              <a:t>teknologi</a:t>
            </a:r>
            <a:r>
              <a:rPr lang="en-US" sz="2400" dirty="0"/>
              <a:t>:</a:t>
            </a:r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/>
              <a:t>Piranti</a:t>
            </a:r>
            <a:r>
              <a:rPr lang="en-US" sz="2400" dirty="0"/>
              <a:t> yang </a:t>
            </a:r>
            <a:r>
              <a:rPr lang="en-US" sz="2400" dirty="0" err="1"/>
              <a:t>menerapkan</a:t>
            </a:r>
            <a:r>
              <a:rPr lang="en-US" sz="2400" dirty="0"/>
              <a:t> </a:t>
            </a:r>
            <a:r>
              <a:rPr lang="en-US" sz="2400" dirty="0" err="1"/>
              <a:t>algoritma</a:t>
            </a:r>
            <a:r>
              <a:rPr lang="en-US" sz="2400" dirty="0"/>
              <a:t> </a:t>
            </a:r>
            <a:r>
              <a:rPr lang="en-US" sz="2400" b="1" dirty="0" err="1"/>
              <a:t>kecerdasan</a:t>
            </a:r>
            <a:r>
              <a:rPr lang="en-US" sz="2400" b="1" dirty="0"/>
              <a:t> </a:t>
            </a:r>
            <a:r>
              <a:rPr lang="en-US" sz="2400" b="1" dirty="0" err="1"/>
              <a:t>buatan</a:t>
            </a:r>
            <a:r>
              <a:rPr lang="en-US" sz="2400" b="1" dirty="0"/>
              <a:t>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menyelesaikan</a:t>
            </a:r>
            <a:r>
              <a:rPr lang="en-US" sz="2400" dirty="0"/>
              <a:t> </a:t>
            </a:r>
            <a:r>
              <a:rPr lang="en-US" sz="2400" dirty="0" err="1"/>
              <a:t>suatu</a:t>
            </a:r>
            <a:r>
              <a:rPr lang="en-US" sz="2400" dirty="0"/>
              <a:t> </a:t>
            </a:r>
            <a:r>
              <a:rPr lang="en-US" sz="2400" dirty="0" err="1"/>
              <a:t>permasalahan</a:t>
            </a:r>
            <a:r>
              <a:rPr lang="en-US" sz="2400" dirty="0"/>
              <a:t> </a:t>
            </a:r>
            <a:r>
              <a:rPr lang="en-US" sz="2400" dirty="0" err="1"/>
              <a:t>tertentu</a:t>
            </a:r>
            <a:endParaRPr lang="en-US" sz="2400" dirty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t-BR" sz="2400" dirty="0" err="1"/>
              <a:t>Mengimplementasikannya</a:t>
            </a:r>
            <a:r>
              <a:rPr lang="pt-BR" sz="2400" dirty="0"/>
              <a:t> </a:t>
            </a:r>
            <a:r>
              <a:rPr lang="pt-BR" sz="2400" dirty="0" err="1"/>
              <a:t>dalam</a:t>
            </a:r>
            <a:r>
              <a:rPr lang="pt-BR" sz="2400" dirty="0"/>
              <a:t> </a:t>
            </a:r>
            <a:r>
              <a:rPr lang="pt-BR" sz="2400" dirty="0" err="1"/>
              <a:t>suatu</a:t>
            </a:r>
            <a:r>
              <a:rPr lang="pt-BR" sz="2400" dirty="0"/>
              <a:t> </a:t>
            </a:r>
            <a:r>
              <a:rPr lang="pt-BR" sz="2400" b="1" dirty="0" err="1"/>
              <a:t>sistem</a:t>
            </a:r>
            <a:r>
              <a:rPr lang="pt-BR" sz="2400" b="1" dirty="0"/>
              <a:t> </a:t>
            </a:r>
            <a:r>
              <a:rPr lang="pt-BR" sz="2400" b="1" dirty="0" err="1"/>
              <a:t>benam</a:t>
            </a:r>
            <a:endParaRPr lang="en-US" sz="2400" b="1" dirty="0"/>
          </a:p>
          <a:p>
            <a:pPr marL="342900" indent="-342900"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sz="2400" dirty="0" err="1"/>
              <a:t>Menghubungkannya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b="1" dirty="0" err="1"/>
              <a:t>jaringan</a:t>
            </a:r>
            <a:r>
              <a:rPr lang="en-US" sz="2400" b="1" dirty="0"/>
              <a:t> Internet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mengetahui</a:t>
            </a:r>
            <a:r>
              <a:rPr lang="en-US" sz="2400" dirty="0"/>
              <a:t> dan </a:t>
            </a:r>
            <a:r>
              <a:rPr lang="en-US" sz="2400" dirty="0" err="1"/>
              <a:t>memberikan</a:t>
            </a:r>
            <a:r>
              <a:rPr lang="en-US" sz="2400" dirty="0"/>
              <a:t> </a:t>
            </a:r>
            <a:r>
              <a:rPr lang="en-US" sz="2400" dirty="0" err="1"/>
              <a:t>respon</a:t>
            </a:r>
            <a:r>
              <a:rPr lang="en-US" sz="2400" dirty="0"/>
              <a:t> </a:t>
            </a:r>
            <a:r>
              <a:rPr lang="en-US" sz="2400" dirty="0" err="1"/>
              <a:t>adaptasi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situasi</a:t>
            </a:r>
            <a:r>
              <a:rPr lang="en-US" sz="2400" dirty="0"/>
              <a:t> </a:t>
            </a:r>
            <a:r>
              <a:rPr lang="en-US" sz="2400" dirty="0" err="1"/>
              <a:t>lingkungannya</a:t>
            </a:r>
            <a:endParaRPr lang="en-US" sz="2400" dirty="0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958928BD-1799-DC4C-CA0A-8C605A0D2196}"/>
              </a:ext>
            </a:extLst>
          </p:cNvPr>
          <p:cNvGrpSpPr/>
          <p:nvPr/>
        </p:nvGrpSpPr>
        <p:grpSpPr>
          <a:xfrm>
            <a:off x="353463" y="4430073"/>
            <a:ext cx="11543965" cy="1420188"/>
            <a:chOff x="411917" y="4853232"/>
            <a:chExt cx="11543965" cy="1420188"/>
          </a:xfrm>
        </p:grpSpPr>
        <p:sp>
          <p:nvSpPr>
            <p:cNvPr id="10" name="Gráfico 225">
              <a:extLst>
                <a:ext uri="{FF2B5EF4-FFF2-40B4-BE49-F238E27FC236}">
                  <a16:creationId xmlns:a16="http://schemas.microsoft.com/office/drawing/2014/main" id="{C34C25A5-4711-8918-1877-5B53A3AA3240}"/>
                </a:ext>
              </a:extLst>
            </p:cNvPr>
            <p:cNvSpPr/>
            <p:nvPr/>
          </p:nvSpPr>
          <p:spPr>
            <a:xfrm>
              <a:off x="659213" y="4854251"/>
              <a:ext cx="570831" cy="570831"/>
            </a:xfrm>
            <a:custGeom>
              <a:avLst/>
              <a:gdLst>
                <a:gd name="connsiteX0" fmla="*/ 285416 w 570831"/>
                <a:gd name="connsiteY0" fmla="*/ 0 h 570831"/>
                <a:gd name="connsiteX1" fmla="*/ 0 w 570831"/>
                <a:gd name="connsiteY1" fmla="*/ 285416 h 570831"/>
                <a:gd name="connsiteX2" fmla="*/ 285416 w 570831"/>
                <a:gd name="connsiteY2" fmla="*/ 570831 h 570831"/>
                <a:gd name="connsiteX3" fmla="*/ 570831 w 570831"/>
                <a:gd name="connsiteY3" fmla="*/ 285416 h 570831"/>
                <a:gd name="connsiteX4" fmla="*/ 285416 w 570831"/>
                <a:gd name="connsiteY4" fmla="*/ 0 h 570831"/>
                <a:gd name="connsiteX5" fmla="*/ 285416 w 570831"/>
                <a:gd name="connsiteY5" fmla="*/ 475693 h 570831"/>
                <a:gd name="connsiteX6" fmla="*/ 261631 w 570831"/>
                <a:gd name="connsiteY6" fmla="*/ 451909 h 570831"/>
                <a:gd name="connsiteX7" fmla="*/ 285416 w 570831"/>
                <a:gd name="connsiteY7" fmla="*/ 428124 h 570831"/>
                <a:gd name="connsiteX8" fmla="*/ 309200 w 570831"/>
                <a:gd name="connsiteY8" fmla="*/ 451909 h 570831"/>
                <a:gd name="connsiteX9" fmla="*/ 285416 w 570831"/>
                <a:gd name="connsiteY9" fmla="*/ 475693 h 570831"/>
                <a:gd name="connsiteX10" fmla="*/ 392446 w 570831"/>
                <a:gd name="connsiteY10" fmla="*/ 205340 h 570831"/>
                <a:gd name="connsiteX11" fmla="*/ 360601 w 570831"/>
                <a:gd name="connsiteY11" fmla="*/ 278134 h 570831"/>
                <a:gd name="connsiteX12" fmla="*/ 326110 w 570831"/>
                <a:gd name="connsiteY12" fmla="*/ 310651 h 570831"/>
                <a:gd name="connsiteX13" fmla="*/ 309200 w 570831"/>
                <a:gd name="connsiteY13" fmla="*/ 348848 h 570831"/>
                <a:gd name="connsiteX14" fmla="*/ 309200 w 570831"/>
                <a:gd name="connsiteY14" fmla="*/ 392446 h 570831"/>
                <a:gd name="connsiteX15" fmla="*/ 297307 w 570831"/>
                <a:gd name="connsiteY15" fmla="*/ 404339 h 570831"/>
                <a:gd name="connsiteX16" fmla="*/ 273523 w 570831"/>
                <a:gd name="connsiteY16" fmla="*/ 404339 h 570831"/>
                <a:gd name="connsiteX17" fmla="*/ 261630 w 570831"/>
                <a:gd name="connsiteY17" fmla="*/ 392446 h 570831"/>
                <a:gd name="connsiteX18" fmla="*/ 261630 w 570831"/>
                <a:gd name="connsiteY18" fmla="*/ 348849 h 570831"/>
                <a:gd name="connsiteX19" fmla="*/ 293475 w 570831"/>
                <a:gd name="connsiteY19" fmla="*/ 276044 h 570831"/>
                <a:gd name="connsiteX20" fmla="*/ 327968 w 570831"/>
                <a:gd name="connsiteY20" fmla="*/ 243525 h 570831"/>
                <a:gd name="connsiteX21" fmla="*/ 344878 w 570831"/>
                <a:gd name="connsiteY21" fmla="*/ 205340 h 570831"/>
                <a:gd name="connsiteX22" fmla="*/ 344878 w 570831"/>
                <a:gd name="connsiteY22" fmla="*/ 185516 h 570831"/>
                <a:gd name="connsiteX23" fmla="*/ 285417 w 570831"/>
                <a:gd name="connsiteY23" fmla="*/ 130815 h 570831"/>
                <a:gd name="connsiteX24" fmla="*/ 225955 w 570831"/>
                <a:gd name="connsiteY24" fmla="*/ 185516 h 570831"/>
                <a:gd name="connsiteX25" fmla="*/ 225955 w 570831"/>
                <a:gd name="connsiteY25" fmla="*/ 202170 h 570831"/>
                <a:gd name="connsiteX26" fmla="*/ 214063 w 570831"/>
                <a:gd name="connsiteY26" fmla="*/ 214063 h 570831"/>
                <a:gd name="connsiteX27" fmla="*/ 190278 w 570831"/>
                <a:gd name="connsiteY27" fmla="*/ 214063 h 570831"/>
                <a:gd name="connsiteX28" fmla="*/ 178386 w 570831"/>
                <a:gd name="connsiteY28" fmla="*/ 202170 h 570831"/>
                <a:gd name="connsiteX29" fmla="*/ 178386 w 570831"/>
                <a:gd name="connsiteY29" fmla="*/ 185516 h 570831"/>
                <a:gd name="connsiteX30" fmla="*/ 285417 w 570831"/>
                <a:gd name="connsiteY30" fmla="*/ 83247 h 570831"/>
                <a:gd name="connsiteX31" fmla="*/ 392447 w 570831"/>
                <a:gd name="connsiteY31" fmla="*/ 185516 h 570831"/>
                <a:gd name="connsiteX32" fmla="*/ 392447 w 570831"/>
                <a:gd name="connsiteY32" fmla="*/ 205340 h 570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570831" h="570831">
                  <a:moveTo>
                    <a:pt x="285416" y="0"/>
                  </a:moveTo>
                  <a:cubicBezTo>
                    <a:pt x="128040" y="0"/>
                    <a:pt x="0" y="128040"/>
                    <a:pt x="0" y="285416"/>
                  </a:cubicBezTo>
                  <a:cubicBezTo>
                    <a:pt x="0" y="442791"/>
                    <a:pt x="128040" y="570831"/>
                    <a:pt x="285416" y="570831"/>
                  </a:cubicBezTo>
                  <a:cubicBezTo>
                    <a:pt x="442791" y="570831"/>
                    <a:pt x="570831" y="442791"/>
                    <a:pt x="570831" y="285416"/>
                  </a:cubicBezTo>
                  <a:cubicBezTo>
                    <a:pt x="570831" y="128040"/>
                    <a:pt x="442791" y="0"/>
                    <a:pt x="285416" y="0"/>
                  </a:cubicBezTo>
                  <a:close/>
                  <a:moveTo>
                    <a:pt x="285416" y="475693"/>
                  </a:moveTo>
                  <a:cubicBezTo>
                    <a:pt x="272304" y="475693"/>
                    <a:pt x="261631" y="465020"/>
                    <a:pt x="261631" y="451909"/>
                  </a:cubicBezTo>
                  <a:cubicBezTo>
                    <a:pt x="261631" y="438797"/>
                    <a:pt x="272304" y="428124"/>
                    <a:pt x="285416" y="428124"/>
                  </a:cubicBezTo>
                  <a:cubicBezTo>
                    <a:pt x="298527" y="428124"/>
                    <a:pt x="309200" y="438797"/>
                    <a:pt x="309200" y="451909"/>
                  </a:cubicBezTo>
                  <a:cubicBezTo>
                    <a:pt x="309200" y="465020"/>
                    <a:pt x="298527" y="475693"/>
                    <a:pt x="285416" y="475693"/>
                  </a:cubicBezTo>
                  <a:close/>
                  <a:moveTo>
                    <a:pt x="392446" y="205340"/>
                  </a:moveTo>
                  <a:cubicBezTo>
                    <a:pt x="392446" y="232527"/>
                    <a:pt x="380845" y="259052"/>
                    <a:pt x="360601" y="278134"/>
                  </a:cubicBezTo>
                  <a:lnTo>
                    <a:pt x="326110" y="310651"/>
                  </a:lnTo>
                  <a:cubicBezTo>
                    <a:pt x="315205" y="320930"/>
                    <a:pt x="309200" y="334494"/>
                    <a:pt x="309200" y="348848"/>
                  </a:cubicBezTo>
                  <a:lnTo>
                    <a:pt x="309200" y="392446"/>
                  </a:lnTo>
                  <a:cubicBezTo>
                    <a:pt x="309200" y="399014"/>
                    <a:pt x="303875" y="404339"/>
                    <a:pt x="297307" y="404339"/>
                  </a:cubicBezTo>
                  <a:lnTo>
                    <a:pt x="273523" y="404339"/>
                  </a:lnTo>
                  <a:cubicBezTo>
                    <a:pt x="266955" y="404339"/>
                    <a:pt x="261630" y="399014"/>
                    <a:pt x="261630" y="392446"/>
                  </a:cubicBezTo>
                  <a:lnTo>
                    <a:pt x="261630" y="348849"/>
                  </a:lnTo>
                  <a:cubicBezTo>
                    <a:pt x="261630" y="321662"/>
                    <a:pt x="273232" y="295124"/>
                    <a:pt x="293475" y="276044"/>
                  </a:cubicBezTo>
                  <a:lnTo>
                    <a:pt x="327968" y="243525"/>
                  </a:lnTo>
                  <a:cubicBezTo>
                    <a:pt x="338873" y="233247"/>
                    <a:pt x="344878" y="219683"/>
                    <a:pt x="344878" y="205340"/>
                  </a:cubicBezTo>
                  <a:lnTo>
                    <a:pt x="344878" y="185516"/>
                  </a:lnTo>
                  <a:cubicBezTo>
                    <a:pt x="344878" y="155355"/>
                    <a:pt x="318202" y="130815"/>
                    <a:pt x="285417" y="130815"/>
                  </a:cubicBezTo>
                  <a:cubicBezTo>
                    <a:pt x="252632" y="130815"/>
                    <a:pt x="225955" y="155354"/>
                    <a:pt x="225955" y="185516"/>
                  </a:cubicBezTo>
                  <a:lnTo>
                    <a:pt x="225955" y="202170"/>
                  </a:lnTo>
                  <a:cubicBezTo>
                    <a:pt x="225955" y="208738"/>
                    <a:pt x="220631" y="214063"/>
                    <a:pt x="214063" y="214063"/>
                  </a:cubicBezTo>
                  <a:lnTo>
                    <a:pt x="190278" y="214063"/>
                  </a:lnTo>
                  <a:cubicBezTo>
                    <a:pt x="183711" y="214063"/>
                    <a:pt x="178386" y="208738"/>
                    <a:pt x="178386" y="202170"/>
                  </a:cubicBezTo>
                  <a:lnTo>
                    <a:pt x="178386" y="185516"/>
                  </a:lnTo>
                  <a:cubicBezTo>
                    <a:pt x="178386" y="129120"/>
                    <a:pt x="226397" y="83247"/>
                    <a:pt x="285417" y="83247"/>
                  </a:cubicBezTo>
                  <a:cubicBezTo>
                    <a:pt x="344436" y="83247"/>
                    <a:pt x="392447" y="129120"/>
                    <a:pt x="392447" y="185516"/>
                  </a:cubicBezTo>
                  <a:lnTo>
                    <a:pt x="392447" y="205340"/>
                  </a:lnTo>
                  <a:close/>
                </a:path>
              </a:pathLst>
            </a:custGeom>
            <a:solidFill>
              <a:srgbClr val="000000"/>
            </a:solidFill>
            <a:ln w="1098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s-MX"/>
            </a:p>
          </p:txBody>
        </p:sp>
        <p:grpSp>
          <p:nvGrpSpPr>
            <p:cNvPr id="11" name="Gráfico 79">
              <a:extLst>
                <a:ext uri="{FF2B5EF4-FFF2-40B4-BE49-F238E27FC236}">
                  <a16:creationId xmlns:a16="http://schemas.microsoft.com/office/drawing/2014/main" id="{93371F19-3EE1-DA51-6E4E-F4ECEE46F008}"/>
                </a:ext>
              </a:extLst>
            </p:cNvPr>
            <p:cNvGrpSpPr/>
            <p:nvPr/>
          </p:nvGrpSpPr>
          <p:grpSpPr>
            <a:xfrm>
              <a:off x="11086324" y="4853232"/>
              <a:ext cx="475694" cy="570832"/>
              <a:chOff x="9876293" y="2932309"/>
              <a:chExt cx="475694" cy="570832"/>
            </a:xfrm>
            <a:solidFill>
              <a:srgbClr val="000000"/>
            </a:solidFill>
          </p:grpSpPr>
          <p:sp>
            <p:nvSpPr>
              <p:cNvPr id="24" name="Forma libre 209">
                <a:extLst>
                  <a:ext uri="{FF2B5EF4-FFF2-40B4-BE49-F238E27FC236}">
                    <a16:creationId xmlns:a16="http://schemas.microsoft.com/office/drawing/2014/main" id="{36D078DA-7B06-4A23-A4A7-73E8E0A470AC}"/>
                  </a:ext>
                </a:extLst>
              </p:cNvPr>
              <p:cNvSpPr/>
              <p:nvPr/>
            </p:nvSpPr>
            <p:spPr>
              <a:xfrm>
                <a:off x="9900078" y="3277185"/>
                <a:ext cx="428124" cy="225955"/>
              </a:xfrm>
              <a:custGeom>
                <a:avLst/>
                <a:gdLst>
                  <a:gd name="connsiteX0" fmla="*/ 416231 w 428124"/>
                  <a:gd name="connsiteY0" fmla="*/ 178385 h 225955"/>
                  <a:gd name="connsiteX1" fmla="*/ 249739 w 428124"/>
                  <a:gd name="connsiteY1" fmla="*/ 178385 h 225955"/>
                  <a:gd name="connsiteX2" fmla="*/ 249739 w 428124"/>
                  <a:gd name="connsiteY2" fmla="*/ 166492 h 225955"/>
                  <a:gd name="connsiteX3" fmla="*/ 237846 w 428124"/>
                  <a:gd name="connsiteY3" fmla="*/ 154599 h 225955"/>
                  <a:gd name="connsiteX4" fmla="*/ 225953 w 428124"/>
                  <a:gd name="connsiteY4" fmla="*/ 154599 h 225955"/>
                  <a:gd name="connsiteX5" fmla="*/ 225953 w 428124"/>
                  <a:gd name="connsiteY5" fmla="*/ 127830 h 225955"/>
                  <a:gd name="connsiteX6" fmla="*/ 285113 w 428124"/>
                  <a:gd name="connsiteY6" fmla="*/ 14412 h 225955"/>
                  <a:gd name="connsiteX7" fmla="*/ 282768 w 428124"/>
                  <a:gd name="connsiteY7" fmla="*/ 4425 h 225955"/>
                  <a:gd name="connsiteX8" fmla="*/ 273499 w 428124"/>
                  <a:gd name="connsiteY8" fmla="*/ 0 h 225955"/>
                  <a:gd name="connsiteX9" fmla="*/ 154624 w 428124"/>
                  <a:gd name="connsiteY9" fmla="*/ 0 h 225955"/>
                  <a:gd name="connsiteX10" fmla="*/ 145356 w 428124"/>
                  <a:gd name="connsiteY10" fmla="*/ 4425 h 225955"/>
                  <a:gd name="connsiteX11" fmla="*/ 143010 w 428124"/>
                  <a:gd name="connsiteY11" fmla="*/ 14412 h 225955"/>
                  <a:gd name="connsiteX12" fmla="*/ 202170 w 428124"/>
                  <a:gd name="connsiteY12" fmla="*/ 127830 h 225955"/>
                  <a:gd name="connsiteX13" fmla="*/ 202170 w 428124"/>
                  <a:gd name="connsiteY13" fmla="*/ 154600 h 225955"/>
                  <a:gd name="connsiteX14" fmla="*/ 190277 w 428124"/>
                  <a:gd name="connsiteY14" fmla="*/ 154600 h 225955"/>
                  <a:gd name="connsiteX15" fmla="*/ 178385 w 428124"/>
                  <a:gd name="connsiteY15" fmla="*/ 166493 h 225955"/>
                  <a:gd name="connsiteX16" fmla="*/ 178385 w 428124"/>
                  <a:gd name="connsiteY16" fmla="*/ 178386 h 225955"/>
                  <a:gd name="connsiteX17" fmla="*/ 11893 w 428124"/>
                  <a:gd name="connsiteY17" fmla="*/ 178386 h 225955"/>
                  <a:gd name="connsiteX18" fmla="*/ 0 w 428124"/>
                  <a:gd name="connsiteY18" fmla="*/ 190277 h 225955"/>
                  <a:gd name="connsiteX19" fmla="*/ 11893 w 428124"/>
                  <a:gd name="connsiteY19" fmla="*/ 202170 h 225955"/>
                  <a:gd name="connsiteX20" fmla="*/ 178385 w 428124"/>
                  <a:gd name="connsiteY20" fmla="*/ 202170 h 225955"/>
                  <a:gd name="connsiteX21" fmla="*/ 178385 w 428124"/>
                  <a:gd name="connsiteY21" fmla="*/ 214063 h 225955"/>
                  <a:gd name="connsiteX22" fmla="*/ 190277 w 428124"/>
                  <a:gd name="connsiteY22" fmla="*/ 225955 h 225955"/>
                  <a:gd name="connsiteX23" fmla="*/ 237847 w 428124"/>
                  <a:gd name="connsiteY23" fmla="*/ 225955 h 225955"/>
                  <a:gd name="connsiteX24" fmla="*/ 249740 w 428124"/>
                  <a:gd name="connsiteY24" fmla="*/ 214063 h 225955"/>
                  <a:gd name="connsiteX25" fmla="*/ 249740 w 428124"/>
                  <a:gd name="connsiteY25" fmla="*/ 202170 h 225955"/>
                  <a:gd name="connsiteX26" fmla="*/ 416232 w 428124"/>
                  <a:gd name="connsiteY26" fmla="*/ 202170 h 225955"/>
                  <a:gd name="connsiteX27" fmla="*/ 428124 w 428124"/>
                  <a:gd name="connsiteY27" fmla="*/ 190277 h 225955"/>
                  <a:gd name="connsiteX28" fmla="*/ 416231 w 428124"/>
                  <a:gd name="connsiteY28" fmla="*/ 178385 h 2259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</a:cxnLst>
                <a:rect l="l" t="t" r="r" b="b"/>
                <a:pathLst>
                  <a:path w="428124" h="225955">
                    <a:moveTo>
                      <a:pt x="416231" y="178385"/>
                    </a:moveTo>
                    <a:lnTo>
                      <a:pt x="249739" y="178385"/>
                    </a:lnTo>
                    <a:lnTo>
                      <a:pt x="249739" y="166492"/>
                    </a:lnTo>
                    <a:cubicBezTo>
                      <a:pt x="249739" y="159919"/>
                      <a:pt x="244419" y="154599"/>
                      <a:pt x="237846" y="154599"/>
                    </a:cubicBezTo>
                    <a:lnTo>
                      <a:pt x="225953" y="154599"/>
                    </a:lnTo>
                    <a:lnTo>
                      <a:pt x="225953" y="127830"/>
                    </a:lnTo>
                    <a:cubicBezTo>
                      <a:pt x="249596" y="116995"/>
                      <a:pt x="271975" y="75015"/>
                      <a:pt x="285113" y="14412"/>
                    </a:cubicBezTo>
                    <a:cubicBezTo>
                      <a:pt x="285880" y="10894"/>
                      <a:pt x="285021" y="7223"/>
                      <a:pt x="282768" y="4425"/>
                    </a:cubicBezTo>
                    <a:cubicBezTo>
                      <a:pt x="280491" y="1627"/>
                      <a:pt x="277101" y="0"/>
                      <a:pt x="273499" y="0"/>
                    </a:cubicBezTo>
                    <a:lnTo>
                      <a:pt x="154624" y="0"/>
                    </a:lnTo>
                    <a:cubicBezTo>
                      <a:pt x="151024" y="0"/>
                      <a:pt x="147632" y="1626"/>
                      <a:pt x="145356" y="4425"/>
                    </a:cubicBezTo>
                    <a:cubicBezTo>
                      <a:pt x="143102" y="7223"/>
                      <a:pt x="142243" y="10894"/>
                      <a:pt x="143010" y="14412"/>
                    </a:cubicBezTo>
                    <a:cubicBezTo>
                      <a:pt x="156148" y="75015"/>
                      <a:pt x="178527" y="116995"/>
                      <a:pt x="202170" y="127830"/>
                    </a:cubicBezTo>
                    <a:lnTo>
                      <a:pt x="202170" y="154600"/>
                    </a:lnTo>
                    <a:lnTo>
                      <a:pt x="190277" y="154600"/>
                    </a:lnTo>
                    <a:cubicBezTo>
                      <a:pt x="183704" y="154600"/>
                      <a:pt x="178385" y="159920"/>
                      <a:pt x="178385" y="166493"/>
                    </a:cubicBezTo>
                    <a:lnTo>
                      <a:pt x="178385" y="178386"/>
                    </a:lnTo>
                    <a:lnTo>
                      <a:pt x="11893" y="178386"/>
                    </a:lnTo>
                    <a:cubicBezTo>
                      <a:pt x="5319" y="178385"/>
                      <a:pt x="0" y="183704"/>
                      <a:pt x="0" y="190277"/>
                    </a:cubicBezTo>
                    <a:cubicBezTo>
                      <a:pt x="0" y="196851"/>
                      <a:pt x="5319" y="202170"/>
                      <a:pt x="11893" y="202170"/>
                    </a:cubicBezTo>
                    <a:lnTo>
                      <a:pt x="178385" y="202170"/>
                    </a:lnTo>
                    <a:lnTo>
                      <a:pt x="178385" y="214063"/>
                    </a:lnTo>
                    <a:cubicBezTo>
                      <a:pt x="178385" y="220636"/>
                      <a:pt x="183704" y="225955"/>
                      <a:pt x="190277" y="225955"/>
                    </a:cubicBezTo>
                    <a:lnTo>
                      <a:pt x="237847" y="225955"/>
                    </a:lnTo>
                    <a:cubicBezTo>
                      <a:pt x="244420" y="225955"/>
                      <a:pt x="249740" y="220636"/>
                      <a:pt x="249740" y="214063"/>
                    </a:cubicBezTo>
                    <a:lnTo>
                      <a:pt x="249740" y="202170"/>
                    </a:lnTo>
                    <a:lnTo>
                      <a:pt x="416232" y="202170"/>
                    </a:lnTo>
                    <a:cubicBezTo>
                      <a:pt x="422805" y="202170"/>
                      <a:pt x="428124" y="196851"/>
                      <a:pt x="428124" y="190277"/>
                    </a:cubicBezTo>
                    <a:cubicBezTo>
                      <a:pt x="428123" y="183704"/>
                      <a:pt x="422804" y="178385"/>
                      <a:pt x="416231" y="178385"/>
                    </a:cubicBezTo>
                    <a:close/>
                  </a:path>
                </a:pathLst>
              </a:custGeom>
              <a:solidFill>
                <a:srgbClr val="000000"/>
              </a:solidFill>
              <a:ln w="10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5" name="Forma libre 210">
                <a:extLst>
                  <a:ext uri="{FF2B5EF4-FFF2-40B4-BE49-F238E27FC236}">
                    <a16:creationId xmlns:a16="http://schemas.microsoft.com/office/drawing/2014/main" id="{16B82974-FB7D-08EF-6639-2EFA5A0F9CE3}"/>
                  </a:ext>
                </a:extLst>
              </p:cNvPr>
              <p:cNvSpPr/>
              <p:nvPr/>
            </p:nvSpPr>
            <p:spPr>
              <a:xfrm>
                <a:off x="10179967" y="3277185"/>
                <a:ext cx="137922" cy="116798"/>
              </a:xfrm>
              <a:custGeom>
                <a:avLst/>
                <a:gdLst>
                  <a:gd name="connsiteX0" fmla="*/ 2972 w 137922"/>
                  <a:gd name="connsiteY0" fmla="*/ 112780 h 116798"/>
                  <a:gd name="connsiteX1" fmla="*/ 11891 w 137922"/>
                  <a:gd name="connsiteY1" fmla="*/ 116798 h 116798"/>
                  <a:gd name="connsiteX2" fmla="*/ 15979 w 137922"/>
                  <a:gd name="connsiteY2" fmla="*/ 116067 h 116798"/>
                  <a:gd name="connsiteX3" fmla="*/ 136134 w 137922"/>
                  <a:gd name="connsiteY3" fmla="*/ 18164 h 116798"/>
                  <a:gd name="connsiteX4" fmla="*/ 136412 w 137922"/>
                  <a:gd name="connsiteY4" fmla="*/ 6109 h 116798"/>
                  <a:gd name="connsiteX5" fmla="*/ 126029 w 137922"/>
                  <a:gd name="connsiteY5" fmla="*/ 0 h 116798"/>
                  <a:gd name="connsiteX6" fmla="*/ 42086 w 137922"/>
                  <a:gd name="connsiteY6" fmla="*/ 0 h 116798"/>
                  <a:gd name="connsiteX7" fmla="*/ 30403 w 137922"/>
                  <a:gd name="connsiteY7" fmla="*/ 9627 h 116798"/>
                  <a:gd name="connsiteX8" fmla="*/ 1323 w 137922"/>
                  <a:gd name="connsiteY8" fmla="*/ 99458 h 116798"/>
                  <a:gd name="connsiteX9" fmla="*/ 2972 w 137922"/>
                  <a:gd name="connsiteY9" fmla="*/ 112780 h 116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7922" h="116798">
                    <a:moveTo>
                      <a:pt x="2972" y="112780"/>
                    </a:moveTo>
                    <a:cubicBezTo>
                      <a:pt x="5272" y="115381"/>
                      <a:pt x="8546" y="116798"/>
                      <a:pt x="11891" y="116798"/>
                    </a:cubicBezTo>
                    <a:cubicBezTo>
                      <a:pt x="13261" y="116798"/>
                      <a:pt x="14655" y="116567"/>
                      <a:pt x="15979" y="116067"/>
                    </a:cubicBezTo>
                    <a:cubicBezTo>
                      <a:pt x="65546" y="97892"/>
                      <a:pt x="108214" y="63133"/>
                      <a:pt x="136134" y="18164"/>
                    </a:cubicBezTo>
                    <a:cubicBezTo>
                      <a:pt x="138410" y="14506"/>
                      <a:pt x="138526" y="9884"/>
                      <a:pt x="136412" y="6109"/>
                    </a:cubicBezTo>
                    <a:cubicBezTo>
                      <a:pt x="134322" y="2335"/>
                      <a:pt x="130350" y="0"/>
                      <a:pt x="126029" y="0"/>
                    </a:cubicBezTo>
                    <a:lnTo>
                      <a:pt x="42086" y="0"/>
                    </a:lnTo>
                    <a:cubicBezTo>
                      <a:pt x="36395" y="0"/>
                      <a:pt x="31494" y="4030"/>
                      <a:pt x="30403" y="9627"/>
                    </a:cubicBezTo>
                    <a:cubicBezTo>
                      <a:pt x="23504" y="45154"/>
                      <a:pt x="13703" y="75372"/>
                      <a:pt x="1323" y="99458"/>
                    </a:cubicBezTo>
                    <a:cubicBezTo>
                      <a:pt x="-930" y="103825"/>
                      <a:pt x="-256" y="109110"/>
                      <a:pt x="2972" y="11278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0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6" name="Forma libre 211">
                <a:extLst>
                  <a:ext uri="{FF2B5EF4-FFF2-40B4-BE49-F238E27FC236}">
                    <a16:creationId xmlns:a16="http://schemas.microsoft.com/office/drawing/2014/main" id="{82A0DB6E-1D75-97DD-559A-BA5BDBF493C7}"/>
                  </a:ext>
                </a:extLst>
              </p:cNvPr>
              <p:cNvSpPr/>
              <p:nvPr/>
            </p:nvSpPr>
            <p:spPr>
              <a:xfrm>
                <a:off x="10042814" y="2932309"/>
                <a:ext cx="142653" cy="130816"/>
              </a:xfrm>
              <a:custGeom>
                <a:avLst/>
                <a:gdLst>
                  <a:gd name="connsiteX0" fmla="*/ 2620 w 142653"/>
                  <a:gd name="connsiteY0" fmla="*/ 126391 h 130816"/>
                  <a:gd name="connsiteX1" fmla="*/ 11888 w 142653"/>
                  <a:gd name="connsiteY1" fmla="*/ 130816 h 130816"/>
                  <a:gd name="connsiteX2" fmla="*/ 130765 w 142653"/>
                  <a:gd name="connsiteY2" fmla="*/ 130816 h 130816"/>
                  <a:gd name="connsiteX3" fmla="*/ 140033 w 142653"/>
                  <a:gd name="connsiteY3" fmla="*/ 126391 h 130816"/>
                  <a:gd name="connsiteX4" fmla="*/ 142379 w 142653"/>
                  <a:gd name="connsiteY4" fmla="*/ 116404 h 130816"/>
                  <a:gd name="connsiteX5" fmla="*/ 71326 w 142653"/>
                  <a:gd name="connsiteY5" fmla="*/ 0 h 130816"/>
                  <a:gd name="connsiteX6" fmla="*/ 274 w 142653"/>
                  <a:gd name="connsiteY6" fmla="*/ 116403 h 130816"/>
                  <a:gd name="connsiteX7" fmla="*/ 2620 w 142653"/>
                  <a:gd name="connsiteY7" fmla="*/ 126391 h 1308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</a:cxnLst>
                <a:rect l="l" t="t" r="r" b="b"/>
                <a:pathLst>
                  <a:path w="142653" h="130816">
                    <a:moveTo>
                      <a:pt x="2620" y="126391"/>
                    </a:moveTo>
                    <a:cubicBezTo>
                      <a:pt x="4897" y="129190"/>
                      <a:pt x="8287" y="130816"/>
                      <a:pt x="11888" y="130816"/>
                    </a:cubicBezTo>
                    <a:lnTo>
                      <a:pt x="130765" y="130816"/>
                    </a:lnTo>
                    <a:cubicBezTo>
                      <a:pt x="134365" y="130816"/>
                      <a:pt x="137757" y="129191"/>
                      <a:pt x="140033" y="126391"/>
                    </a:cubicBezTo>
                    <a:cubicBezTo>
                      <a:pt x="142286" y="123593"/>
                      <a:pt x="143146" y="119922"/>
                      <a:pt x="142379" y="116404"/>
                    </a:cubicBezTo>
                    <a:cubicBezTo>
                      <a:pt x="127048" y="45688"/>
                      <a:pt x="99152" y="0"/>
                      <a:pt x="71326" y="0"/>
                    </a:cubicBezTo>
                    <a:cubicBezTo>
                      <a:pt x="43500" y="0"/>
                      <a:pt x="15604" y="45688"/>
                      <a:pt x="274" y="116403"/>
                    </a:cubicBezTo>
                    <a:cubicBezTo>
                      <a:pt x="-493" y="119922"/>
                      <a:pt x="367" y="123592"/>
                      <a:pt x="2620" y="126391"/>
                    </a:cubicBezTo>
                    <a:close/>
                  </a:path>
                </a:pathLst>
              </a:custGeom>
              <a:solidFill>
                <a:srgbClr val="000000"/>
              </a:solidFill>
              <a:ln w="10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7" name="Forma libre 212">
                <a:extLst>
                  <a:ext uri="{FF2B5EF4-FFF2-40B4-BE49-F238E27FC236}">
                    <a16:creationId xmlns:a16="http://schemas.microsoft.com/office/drawing/2014/main" id="{D66A51D8-F4B2-B504-3258-B083341FF5BD}"/>
                  </a:ext>
                </a:extLst>
              </p:cNvPr>
              <p:cNvSpPr/>
              <p:nvPr/>
            </p:nvSpPr>
            <p:spPr>
              <a:xfrm>
                <a:off x="10030893" y="3086908"/>
                <a:ext cx="166493" cy="166493"/>
              </a:xfrm>
              <a:custGeom>
                <a:avLst/>
                <a:gdLst>
                  <a:gd name="connsiteX0" fmla="*/ 150582 w 166493"/>
                  <a:gd name="connsiteY0" fmla="*/ 166493 h 166493"/>
                  <a:gd name="connsiteX1" fmla="*/ 162405 w 166493"/>
                  <a:gd name="connsiteY1" fmla="*/ 155983 h 166493"/>
                  <a:gd name="connsiteX2" fmla="*/ 166493 w 166493"/>
                  <a:gd name="connsiteY2" fmla="*/ 83247 h 166493"/>
                  <a:gd name="connsiteX3" fmla="*/ 162405 w 166493"/>
                  <a:gd name="connsiteY3" fmla="*/ 10510 h 166493"/>
                  <a:gd name="connsiteX4" fmla="*/ 150582 w 166493"/>
                  <a:gd name="connsiteY4" fmla="*/ 0 h 166493"/>
                  <a:gd name="connsiteX5" fmla="*/ 15911 w 166493"/>
                  <a:gd name="connsiteY5" fmla="*/ 0 h 166493"/>
                  <a:gd name="connsiteX6" fmla="*/ 4088 w 166493"/>
                  <a:gd name="connsiteY6" fmla="*/ 10510 h 166493"/>
                  <a:gd name="connsiteX7" fmla="*/ 0 w 166493"/>
                  <a:gd name="connsiteY7" fmla="*/ 83247 h 166493"/>
                  <a:gd name="connsiteX8" fmla="*/ 4088 w 166493"/>
                  <a:gd name="connsiteY8" fmla="*/ 155983 h 166493"/>
                  <a:gd name="connsiteX9" fmla="*/ 15911 w 166493"/>
                  <a:gd name="connsiteY9" fmla="*/ 166493 h 166493"/>
                  <a:gd name="connsiteX10" fmla="*/ 150582 w 166493"/>
                  <a:gd name="connsiteY10" fmla="*/ 166493 h 166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</a:cxnLst>
                <a:rect l="l" t="t" r="r" b="b"/>
                <a:pathLst>
                  <a:path w="166493" h="166493">
                    <a:moveTo>
                      <a:pt x="150582" y="166493"/>
                    </a:moveTo>
                    <a:cubicBezTo>
                      <a:pt x="156622" y="166493"/>
                      <a:pt x="161685" y="161976"/>
                      <a:pt x="162405" y="155983"/>
                    </a:cubicBezTo>
                    <a:cubicBezTo>
                      <a:pt x="165123" y="132651"/>
                      <a:pt x="166493" y="108181"/>
                      <a:pt x="166493" y="83247"/>
                    </a:cubicBezTo>
                    <a:cubicBezTo>
                      <a:pt x="166493" y="58312"/>
                      <a:pt x="165123" y="33842"/>
                      <a:pt x="162405" y="10510"/>
                    </a:cubicBezTo>
                    <a:cubicBezTo>
                      <a:pt x="161685" y="4518"/>
                      <a:pt x="156621" y="0"/>
                      <a:pt x="150582" y="0"/>
                    </a:cubicBezTo>
                    <a:lnTo>
                      <a:pt x="15911" y="0"/>
                    </a:lnTo>
                    <a:cubicBezTo>
                      <a:pt x="9871" y="0"/>
                      <a:pt x="4809" y="4518"/>
                      <a:pt x="4088" y="10510"/>
                    </a:cubicBezTo>
                    <a:cubicBezTo>
                      <a:pt x="1370" y="33842"/>
                      <a:pt x="0" y="58312"/>
                      <a:pt x="0" y="83247"/>
                    </a:cubicBezTo>
                    <a:cubicBezTo>
                      <a:pt x="0" y="108181"/>
                      <a:pt x="1370" y="132651"/>
                      <a:pt x="4088" y="155983"/>
                    </a:cubicBezTo>
                    <a:cubicBezTo>
                      <a:pt x="4809" y="161976"/>
                      <a:pt x="9872" y="166493"/>
                      <a:pt x="15911" y="166493"/>
                    </a:cubicBezTo>
                    <a:lnTo>
                      <a:pt x="150582" y="166493"/>
                    </a:lnTo>
                    <a:close/>
                  </a:path>
                </a:pathLst>
              </a:custGeom>
              <a:solidFill>
                <a:srgbClr val="000000"/>
              </a:solidFill>
              <a:ln w="10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8" name="Forma libre 213">
                <a:extLst>
                  <a:ext uri="{FF2B5EF4-FFF2-40B4-BE49-F238E27FC236}">
                    <a16:creationId xmlns:a16="http://schemas.microsoft.com/office/drawing/2014/main" id="{077B5302-F23D-A7DD-D45D-ED70A759415C}"/>
                  </a:ext>
                </a:extLst>
              </p:cNvPr>
              <p:cNvSpPr/>
              <p:nvPr/>
            </p:nvSpPr>
            <p:spPr>
              <a:xfrm>
                <a:off x="9876293" y="3086908"/>
                <a:ext cx="134697" cy="166493"/>
              </a:xfrm>
              <a:custGeom>
                <a:avLst/>
                <a:gdLst>
                  <a:gd name="connsiteX0" fmla="*/ 131652 w 134697"/>
                  <a:gd name="connsiteY0" fmla="*/ 162544 h 166493"/>
                  <a:gd name="connsiteX1" fmla="*/ 134626 w 134697"/>
                  <a:gd name="connsiteY1" fmla="*/ 153323 h 166493"/>
                  <a:gd name="connsiteX2" fmla="*/ 130816 w 134697"/>
                  <a:gd name="connsiteY2" fmla="*/ 83247 h 166493"/>
                  <a:gd name="connsiteX3" fmla="*/ 134626 w 134697"/>
                  <a:gd name="connsiteY3" fmla="*/ 13170 h 166493"/>
                  <a:gd name="connsiteX4" fmla="*/ 131652 w 134697"/>
                  <a:gd name="connsiteY4" fmla="*/ 3949 h 166493"/>
                  <a:gd name="connsiteX5" fmla="*/ 122802 w 134697"/>
                  <a:gd name="connsiteY5" fmla="*/ 0 h 166493"/>
                  <a:gd name="connsiteX6" fmla="*/ 23576 w 134697"/>
                  <a:gd name="connsiteY6" fmla="*/ 0 h 166493"/>
                  <a:gd name="connsiteX7" fmla="*/ 12287 w 134697"/>
                  <a:gd name="connsiteY7" fmla="*/ 8130 h 166493"/>
                  <a:gd name="connsiteX8" fmla="*/ 0 w 134697"/>
                  <a:gd name="connsiteY8" fmla="*/ 83247 h 166493"/>
                  <a:gd name="connsiteX9" fmla="*/ 12287 w 134697"/>
                  <a:gd name="connsiteY9" fmla="*/ 158363 h 166493"/>
                  <a:gd name="connsiteX10" fmla="*/ 23576 w 134697"/>
                  <a:gd name="connsiteY10" fmla="*/ 166493 h 166493"/>
                  <a:gd name="connsiteX11" fmla="*/ 122802 w 134697"/>
                  <a:gd name="connsiteY11" fmla="*/ 166493 h 166493"/>
                  <a:gd name="connsiteX12" fmla="*/ 131652 w 134697"/>
                  <a:gd name="connsiteY12" fmla="*/ 162544 h 166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4697" h="166493">
                    <a:moveTo>
                      <a:pt x="131652" y="162544"/>
                    </a:moveTo>
                    <a:cubicBezTo>
                      <a:pt x="133906" y="160024"/>
                      <a:pt x="134997" y="156680"/>
                      <a:pt x="134626" y="153323"/>
                    </a:cubicBezTo>
                    <a:cubicBezTo>
                      <a:pt x="132094" y="130015"/>
                      <a:pt x="130816" y="106439"/>
                      <a:pt x="130816" y="83247"/>
                    </a:cubicBezTo>
                    <a:cubicBezTo>
                      <a:pt x="130816" y="60054"/>
                      <a:pt x="132094" y="36479"/>
                      <a:pt x="134626" y="13170"/>
                    </a:cubicBezTo>
                    <a:cubicBezTo>
                      <a:pt x="134997" y="9814"/>
                      <a:pt x="133906" y="6470"/>
                      <a:pt x="131652" y="3949"/>
                    </a:cubicBezTo>
                    <a:cubicBezTo>
                      <a:pt x="129399" y="1440"/>
                      <a:pt x="126170" y="0"/>
                      <a:pt x="122802" y="0"/>
                    </a:cubicBezTo>
                    <a:lnTo>
                      <a:pt x="23576" y="0"/>
                    </a:lnTo>
                    <a:cubicBezTo>
                      <a:pt x="18466" y="0"/>
                      <a:pt x="13913" y="3276"/>
                      <a:pt x="12287" y="8130"/>
                    </a:cubicBezTo>
                    <a:cubicBezTo>
                      <a:pt x="4134" y="32623"/>
                      <a:pt x="0" y="57894"/>
                      <a:pt x="0" y="83247"/>
                    </a:cubicBezTo>
                    <a:cubicBezTo>
                      <a:pt x="0" y="108599"/>
                      <a:pt x="4134" y="133870"/>
                      <a:pt x="12287" y="158363"/>
                    </a:cubicBezTo>
                    <a:cubicBezTo>
                      <a:pt x="13913" y="163218"/>
                      <a:pt x="18466" y="166493"/>
                      <a:pt x="23576" y="166493"/>
                    </a:cubicBezTo>
                    <a:lnTo>
                      <a:pt x="122802" y="166493"/>
                    </a:lnTo>
                    <a:cubicBezTo>
                      <a:pt x="126170" y="166493"/>
                      <a:pt x="129399" y="165053"/>
                      <a:pt x="131652" y="162544"/>
                    </a:cubicBezTo>
                    <a:close/>
                  </a:path>
                </a:pathLst>
              </a:custGeom>
              <a:solidFill>
                <a:srgbClr val="000000"/>
              </a:solidFill>
              <a:ln w="10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9" name="Forma libre 214">
                <a:extLst>
                  <a:ext uri="{FF2B5EF4-FFF2-40B4-BE49-F238E27FC236}">
                    <a16:creationId xmlns:a16="http://schemas.microsoft.com/office/drawing/2014/main" id="{6A4CD3D6-55E0-95A7-B208-B37E10DDD038}"/>
                  </a:ext>
                </a:extLst>
              </p:cNvPr>
              <p:cNvSpPr/>
              <p:nvPr/>
            </p:nvSpPr>
            <p:spPr>
              <a:xfrm>
                <a:off x="9910390" y="2946323"/>
                <a:ext cx="137923" cy="116800"/>
              </a:xfrm>
              <a:custGeom>
                <a:avLst/>
                <a:gdLst>
                  <a:gd name="connsiteX0" fmla="*/ 11894 w 137923"/>
                  <a:gd name="connsiteY0" fmla="*/ 116801 h 116800"/>
                  <a:gd name="connsiteX1" fmla="*/ 95837 w 137923"/>
                  <a:gd name="connsiteY1" fmla="*/ 116801 h 116800"/>
                  <a:gd name="connsiteX2" fmla="*/ 107520 w 137923"/>
                  <a:gd name="connsiteY2" fmla="*/ 107174 h 116800"/>
                  <a:gd name="connsiteX3" fmla="*/ 136600 w 137923"/>
                  <a:gd name="connsiteY3" fmla="*/ 17343 h 116800"/>
                  <a:gd name="connsiteX4" fmla="*/ 134951 w 137923"/>
                  <a:gd name="connsiteY4" fmla="*/ 4022 h 116800"/>
                  <a:gd name="connsiteX5" fmla="*/ 121943 w 137923"/>
                  <a:gd name="connsiteY5" fmla="*/ 735 h 116800"/>
                  <a:gd name="connsiteX6" fmla="*/ 1789 w 137923"/>
                  <a:gd name="connsiteY6" fmla="*/ 98638 h 116800"/>
                  <a:gd name="connsiteX7" fmla="*/ 1510 w 137923"/>
                  <a:gd name="connsiteY7" fmla="*/ 110694 h 116800"/>
                  <a:gd name="connsiteX8" fmla="*/ 11894 w 137923"/>
                  <a:gd name="connsiteY8" fmla="*/ 116801 h 1168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7923" h="116800">
                    <a:moveTo>
                      <a:pt x="11894" y="116801"/>
                    </a:moveTo>
                    <a:lnTo>
                      <a:pt x="95837" y="116801"/>
                    </a:lnTo>
                    <a:cubicBezTo>
                      <a:pt x="101527" y="116801"/>
                      <a:pt x="106428" y="112771"/>
                      <a:pt x="107520" y="107174"/>
                    </a:cubicBezTo>
                    <a:cubicBezTo>
                      <a:pt x="114419" y="71647"/>
                      <a:pt x="124220" y="41429"/>
                      <a:pt x="136600" y="17343"/>
                    </a:cubicBezTo>
                    <a:cubicBezTo>
                      <a:pt x="138853" y="12975"/>
                      <a:pt x="138180" y="7692"/>
                      <a:pt x="134951" y="4022"/>
                    </a:cubicBezTo>
                    <a:cubicBezTo>
                      <a:pt x="131722" y="364"/>
                      <a:pt x="126519" y="-972"/>
                      <a:pt x="121943" y="735"/>
                    </a:cubicBezTo>
                    <a:cubicBezTo>
                      <a:pt x="72377" y="18910"/>
                      <a:pt x="29709" y="53669"/>
                      <a:pt x="1789" y="98638"/>
                    </a:cubicBezTo>
                    <a:cubicBezTo>
                      <a:pt x="-488" y="102296"/>
                      <a:pt x="-603" y="106918"/>
                      <a:pt x="1510" y="110694"/>
                    </a:cubicBezTo>
                    <a:cubicBezTo>
                      <a:pt x="3601" y="114467"/>
                      <a:pt x="7573" y="116801"/>
                      <a:pt x="11894" y="116801"/>
                    </a:cubicBezTo>
                    <a:close/>
                  </a:path>
                </a:pathLst>
              </a:custGeom>
              <a:solidFill>
                <a:srgbClr val="000000"/>
              </a:solidFill>
              <a:ln w="10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0" name="Forma libre 215">
                <a:extLst>
                  <a:ext uri="{FF2B5EF4-FFF2-40B4-BE49-F238E27FC236}">
                    <a16:creationId xmlns:a16="http://schemas.microsoft.com/office/drawing/2014/main" id="{6E5521A7-5A93-ABDE-1DFD-AB6C6DDC0C87}"/>
                  </a:ext>
                </a:extLst>
              </p:cNvPr>
              <p:cNvSpPr/>
              <p:nvPr/>
            </p:nvSpPr>
            <p:spPr>
              <a:xfrm>
                <a:off x="10217290" y="3086908"/>
                <a:ext cx="134697" cy="166493"/>
              </a:xfrm>
              <a:custGeom>
                <a:avLst/>
                <a:gdLst>
                  <a:gd name="connsiteX0" fmla="*/ 122410 w 134697"/>
                  <a:gd name="connsiteY0" fmla="*/ 8130 h 166493"/>
                  <a:gd name="connsiteX1" fmla="*/ 111121 w 134697"/>
                  <a:gd name="connsiteY1" fmla="*/ 0 h 166493"/>
                  <a:gd name="connsiteX2" fmla="*/ 11895 w 134697"/>
                  <a:gd name="connsiteY2" fmla="*/ 0 h 166493"/>
                  <a:gd name="connsiteX3" fmla="*/ 3045 w 134697"/>
                  <a:gd name="connsiteY3" fmla="*/ 3949 h 166493"/>
                  <a:gd name="connsiteX4" fmla="*/ 71 w 134697"/>
                  <a:gd name="connsiteY4" fmla="*/ 13170 h 166493"/>
                  <a:gd name="connsiteX5" fmla="*/ 3881 w 134697"/>
                  <a:gd name="connsiteY5" fmla="*/ 83247 h 166493"/>
                  <a:gd name="connsiteX6" fmla="*/ 71 w 134697"/>
                  <a:gd name="connsiteY6" fmla="*/ 153323 h 166493"/>
                  <a:gd name="connsiteX7" fmla="*/ 3045 w 134697"/>
                  <a:gd name="connsiteY7" fmla="*/ 162544 h 166493"/>
                  <a:gd name="connsiteX8" fmla="*/ 11895 w 134697"/>
                  <a:gd name="connsiteY8" fmla="*/ 166493 h 166493"/>
                  <a:gd name="connsiteX9" fmla="*/ 111121 w 134697"/>
                  <a:gd name="connsiteY9" fmla="*/ 166493 h 166493"/>
                  <a:gd name="connsiteX10" fmla="*/ 122410 w 134697"/>
                  <a:gd name="connsiteY10" fmla="*/ 158363 h 166493"/>
                  <a:gd name="connsiteX11" fmla="*/ 134697 w 134697"/>
                  <a:gd name="connsiteY11" fmla="*/ 83247 h 166493"/>
                  <a:gd name="connsiteX12" fmla="*/ 122410 w 134697"/>
                  <a:gd name="connsiteY12" fmla="*/ 8130 h 1664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134697" h="166493">
                    <a:moveTo>
                      <a:pt x="122410" y="8130"/>
                    </a:moveTo>
                    <a:cubicBezTo>
                      <a:pt x="120784" y="3276"/>
                      <a:pt x="116231" y="0"/>
                      <a:pt x="111121" y="0"/>
                    </a:cubicBezTo>
                    <a:lnTo>
                      <a:pt x="11895" y="0"/>
                    </a:lnTo>
                    <a:cubicBezTo>
                      <a:pt x="8527" y="0"/>
                      <a:pt x="5298" y="1440"/>
                      <a:pt x="3045" y="3949"/>
                    </a:cubicBezTo>
                    <a:cubicBezTo>
                      <a:pt x="792" y="6469"/>
                      <a:pt x="-300" y="9813"/>
                      <a:pt x="71" y="13170"/>
                    </a:cubicBezTo>
                    <a:cubicBezTo>
                      <a:pt x="2603" y="36479"/>
                      <a:pt x="3881" y="60054"/>
                      <a:pt x="3881" y="83247"/>
                    </a:cubicBezTo>
                    <a:cubicBezTo>
                      <a:pt x="3881" y="106439"/>
                      <a:pt x="2603" y="130015"/>
                      <a:pt x="71" y="153323"/>
                    </a:cubicBezTo>
                    <a:cubicBezTo>
                      <a:pt x="-300" y="156679"/>
                      <a:pt x="792" y="160023"/>
                      <a:pt x="3045" y="162544"/>
                    </a:cubicBezTo>
                    <a:cubicBezTo>
                      <a:pt x="5298" y="165053"/>
                      <a:pt x="8527" y="166493"/>
                      <a:pt x="11895" y="166493"/>
                    </a:cubicBezTo>
                    <a:lnTo>
                      <a:pt x="111121" y="166493"/>
                    </a:lnTo>
                    <a:cubicBezTo>
                      <a:pt x="116231" y="166493"/>
                      <a:pt x="120784" y="163218"/>
                      <a:pt x="122410" y="158363"/>
                    </a:cubicBezTo>
                    <a:cubicBezTo>
                      <a:pt x="130563" y="133870"/>
                      <a:pt x="134697" y="108599"/>
                      <a:pt x="134697" y="83247"/>
                    </a:cubicBezTo>
                    <a:cubicBezTo>
                      <a:pt x="134696" y="57895"/>
                      <a:pt x="130562" y="32623"/>
                      <a:pt x="122410" y="813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0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1" name="Forma libre 216">
                <a:extLst>
                  <a:ext uri="{FF2B5EF4-FFF2-40B4-BE49-F238E27FC236}">
                    <a16:creationId xmlns:a16="http://schemas.microsoft.com/office/drawing/2014/main" id="{AA68CE40-45DB-C2B7-0A48-C5CC04121DD4}"/>
                  </a:ext>
                </a:extLst>
              </p:cNvPr>
              <p:cNvSpPr/>
              <p:nvPr/>
            </p:nvSpPr>
            <p:spPr>
              <a:xfrm>
                <a:off x="9910390" y="3277185"/>
                <a:ext cx="137923" cy="116798"/>
              </a:xfrm>
              <a:custGeom>
                <a:avLst/>
                <a:gdLst>
                  <a:gd name="connsiteX0" fmla="*/ 95836 w 137923"/>
                  <a:gd name="connsiteY0" fmla="*/ 0 h 116798"/>
                  <a:gd name="connsiteX1" fmla="*/ 11894 w 137923"/>
                  <a:gd name="connsiteY1" fmla="*/ 0 h 116798"/>
                  <a:gd name="connsiteX2" fmla="*/ 1510 w 137923"/>
                  <a:gd name="connsiteY2" fmla="*/ 6109 h 116798"/>
                  <a:gd name="connsiteX3" fmla="*/ 1789 w 137923"/>
                  <a:gd name="connsiteY3" fmla="*/ 18164 h 116798"/>
                  <a:gd name="connsiteX4" fmla="*/ 121943 w 137923"/>
                  <a:gd name="connsiteY4" fmla="*/ 116067 h 116798"/>
                  <a:gd name="connsiteX5" fmla="*/ 126032 w 137923"/>
                  <a:gd name="connsiteY5" fmla="*/ 116798 h 116798"/>
                  <a:gd name="connsiteX6" fmla="*/ 134951 w 137923"/>
                  <a:gd name="connsiteY6" fmla="*/ 112780 h 116798"/>
                  <a:gd name="connsiteX7" fmla="*/ 136600 w 137923"/>
                  <a:gd name="connsiteY7" fmla="*/ 99459 h 116798"/>
                  <a:gd name="connsiteX8" fmla="*/ 107520 w 137923"/>
                  <a:gd name="connsiteY8" fmla="*/ 9628 h 116798"/>
                  <a:gd name="connsiteX9" fmla="*/ 95836 w 137923"/>
                  <a:gd name="connsiteY9" fmla="*/ 0 h 11679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137923" h="116798">
                    <a:moveTo>
                      <a:pt x="95836" y="0"/>
                    </a:moveTo>
                    <a:lnTo>
                      <a:pt x="11894" y="0"/>
                    </a:lnTo>
                    <a:cubicBezTo>
                      <a:pt x="7573" y="0"/>
                      <a:pt x="3601" y="2335"/>
                      <a:pt x="1510" y="6109"/>
                    </a:cubicBezTo>
                    <a:cubicBezTo>
                      <a:pt x="-603" y="9882"/>
                      <a:pt x="-488" y="14505"/>
                      <a:pt x="1789" y="18164"/>
                    </a:cubicBezTo>
                    <a:cubicBezTo>
                      <a:pt x="29709" y="63131"/>
                      <a:pt x="72377" y="97891"/>
                      <a:pt x="121943" y="116067"/>
                    </a:cubicBezTo>
                    <a:cubicBezTo>
                      <a:pt x="123268" y="116567"/>
                      <a:pt x="124662" y="116798"/>
                      <a:pt x="126032" y="116798"/>
                    </a:cubicBezTo>
                    <a:cubicBezTo>
                      <a:pt x="129377" y="116798"/>
                      <a:pt x="132652" y="115381"/>
                      <a:pt x="134951" y="112780"/>
                    </a:cubicBezTo>
                    <a:cubicBezTo>
                      <a:pt x="138180" y="109110"/>
                      <a:pt x="138853" y="103827"/>
                      <a:pt x="136600" y="99459"/>
                    </a:cubicBezTo>
                    <a:cubicBezTo>
                      <a:pt x="124220" y="75373"/>
                      <a:pt x="114418" y="45155"/>
                      <a:pt x="107520" y="9628"/>
                    </a:cubicBezTo>
                    <a:cubicBezTo>
                      <a:pt x="106427" y="4030"/>
                      <a:pt x="101527" y="0"/>
                      <a:pt x="95836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0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32" name="Forma libre 217">
                <a:extLst>
                  <a:ext uri="{FF2B5EF4-FFF2-40B4-BE49-F238E27FC236}">
                    <a16:creationId xmlns:a16="http://schemas.microsoft.com/office/drawing/2014/main" id="{2BF3EA9E-DC14-D32E-F016-5703B83B3398}"/>
                  </a:ext>
                </a:extLst>
              </p:cNvPr>
              <p:cNvSpPr/>
              <p:nvPr/>
            </p:nvSpPr>
            <p:spPr>
              <a:xfrm>
                <a:off x="10179968" y="2946322"/>
                <a:ext cx="137923" cy="116802"/>
              </a:xfrm>
              <a:custGeom>
                <a:avLst/>
                <a:gdLst>
                  <a:gd name="connsiteX0" fmla="*/ 30403 w 137923"/>
                  <a:gd name="connsiteY0" fmla="*/ 107175 h 116802"/>
                  <a:gd name="connsiteX1" fmla="*/ 42086 w 137923"/>
                  <a:gd name="connsiteY1" fmla="*/ 116802 h 116802"/>
                  <a:gd name="connsiteX2" fmla="*/ 126030 w 137923"/>
                  <a:gd name="connsiteY2" fmla="*/ 116802 h 116802"/>
                  <a:gd name="connsiteX3" fmla="*/ 136413 w 137923"/>
                  <a:gd name="connsiteY3" fmla="*/ 110693 h 116802"/>
                  <a:gd name="connsiteX4" fmla="*/ 136134 w 137923"/>
                  <a:gd name="connsiteY4" fmla="*/ 98638 h 116802"/>
                  <a:gd name="connsiteX5" fmla="*/ 15980 w 137923"/>
                  <a:gd name="connsiteY5" fmla="*/ 735 h 116802"/>
                  <a:gd name="connsiteX6" fmla="*/ 2972 w 137923"/>
                  <a:gd name="connsiteY6" fmla="*/ 4022 h 116802"/>
                  <a:gd name="connsiteX7" fmla="*/ 1323 w 137923"/>
                  <a:gd name="connsiteY7" fmla="*/ 17343 h 116802"/>
                  <a:gd name="connsiteX8" fmla="*/ 30403 w 137923"/>
                  <a:gd name="connsiteY8" fmla="*/ 107175 h 1168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37923" h="116802">
                    <a:moveTo>
                      <a:pt x="30403" y="107175"/>
                    </a:moveTo>
                    <a:cubicBezTo>
                      <a:pt x="31495" y="112773"/>
                      <a:pt x="36396" y="116802"/>
                      <a:pt x="42086" y="116802"/>
                    </a:cubicBezTo>
                    <a:lnTo>
                      <a:pt x="126030" y="116802"/>
                    </a:lnTo>
                    <a:cubicBezTo>
                      <a:pt x="130350" y="116802"/>
                      <a:pt x="134322" y="114467"/>
                      <a:pt x="136413" y="110693"/>
                    </a:cubicBezTo>
                    <a:cubicBezTo>
                      <a:pt x="138527" y="106920"/>
                      <a:pt x="138411" y="102297"/>
                      <a:pt x="136134" y="98638"/>
                    </a:cubicBezTo>
                    <a:cubicBezTo>
                      <a:pt x="108215" y="53671"/>
                      <a:pt x="65546" y="18911"/>
                      <a:pt x="15980" y="735"/>
                    </a:cubicBezTo>
                    <a:cubicBezTo>
                      <a:pt x="11450" y="-972"/>
                      <a:pt x="6224" y="364"/>
                      <a:pt x="2972" y="4022"/>
                    </a:cubicBezTo>
                    <a:cubicBezTo>
                      <a:pt x="-257" y="7692"/>
                      <a:pt x="-930" y="12975"/>
                      <a:pt x="1323" y="17343"/>
                    </a:cubicBezTo>
                    <a:cubicBezTo>
                      <a:pt x="13702" y="41430"/>
                      <a:pt x="23504" y="71648"/>
                      <a:pt x="30403" y="107175"/>
                    </a:cubicBezTo>
                    <a:close/>
                  </a:path>
                </a:pathLst>
              </a:custGeom>
              <a:solidFill>
                <a:srgbClr val="000000"/>
              </a:solidFill>
              <a:ln w="10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</p:grpSp>
        <p:pic>
          <p:nvPicPr>
            <p:cNvPr id="12" name="Gráfico 225">
              <a:extLst>
                <a:ext uri="{FF2B5EF4-FFF2-40B4-BE49-F238E27FC236}">
                  <a16:creationId xmlns:a16="http://schemas.microsoft.com/office/drawing/2014/main" id="{FC6CA000-F00F-1EC0-F1F7-466622A69F19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7614841" y="4854251"/>
              <a:ext cx="570831" cy="570831"/>
            </a:xfrm>
            <a:prstGeom prst="rect">
              <a:avLst/>
            </a:prstGeom>
          </p:spPr>
        </p:pic>
        <p:grpSp>
          <p:nvGrpSpPr>
            <p:cNvPr id="13" name="Gráfico 243">
              <a:extLst>
                <a:ext uri="{FF2B5EF4-FFF2-40B4-BE49-F238E27FC236}">
                  <a16:creationId xmlns:a16="http://schemas.microsoft.com/office/drawing/2014/main" id="{08E2D4D3-5226-6764-0CC4-29DFDAFE34D8}"/>
                </a:ext>
              </a:extLst>
            </p:cNvPr>
            <p:cNvGrpSpPr/>
            <p:nvPr/>
          </p:nvGrpSpPr>
          <p:grpSpPr>
            <a:xfrm>
              <a:off x="4136824" y="4853232"/>
              <a:ext cx="571236" cy="571236"/>
              <a:chOff x="5171013" y="4285321"/>
              <a:chExt cx="571236" cy="571236"/>
            </a:xfrm>
            <a:solidFill>
              <a:srgbClr val="000000"/>
            </a:solidFill>
          </p:grpSpPr>
          <p:sp>
            <p:nvSpPr>
              <p:cNvPr id="21" name="Forma libre 311">
                <a:extLst>
                  <a:ext uri="{FF2B5EF4-FFF2-40B4-BE49-F238E27FC236}">
                    <a16:creationId xmlns:a16="http://schemas.microsoft.com/office/drawing/2014/main" id="{ABCD92D8-DB15-E40D-F908-A05E4D018F29}"/>
                  </a:ext>
                </a:extLst>
              </p:cNvPr>
              <p:cNvSpPr/>
              <p:nvPr/>
            </p:nvSpPr>
            <p:spPr>
              <a:xfrm>
                <a:off x="5171013" y="4285321"/>
                <a:ext cx="571236" cy="129826"/>
              </a:xfrm>
              <a:custGeom>
                <a:avLst/>
                <a:gdLst>
                  <a:gd name="connsiteX0" fmla="*/ 64913 w 571236"/>
                  <a:gd name="connsiteY0" fmla="*/ 129827 h 129826"/>
                  <a:gd name="connsiteX1" fmla="*/ 506323 w 571236"/>
                  <a:gd name="connsiteY1" fmla="*/ 129827 h 129826"/>
                  <a:gd name="connsiteX2" fmla="*/ 571236 w 571236"/>
                  <a:gd name="connsiteY2" fmla="*/ 64914 h 129826"/>
                  <a:gd name="connsiteX3" fmla="*/ 506323 w 571236"/>
                  <a:gd name="connsiteY3" fmla="*/ 0 h 129826"/>
                  <a:gd name="connsiteX4" fmla="*/ 64913 w 571236"/>
                  <a:gd name="connsiteY4" fmla="*/ 0 h 129826"/>
                  <a:gd name="connsiteX5" fmla="*/ 0 w 571236"/>
                  <a:gd name="connsiteY5" fmla="*/ 64913 h 129826"/>
                  <a:gd name="connsiteX6" fmla="*/ 64913 w 571236"/>
                  <a:gd name="connsiteY6" fmla="*/ 129827 h 12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236" h="129826">
                    <a:moveTo>
                      <a:pt x="64913" y="129827"/>
                    </a:moveTo>
                    <a:lnTo>
                      <a:pt x="506323" y="129827"/>
                    </a:lnTo>
                    <a:cubicBezTo>
                      <a:pt x="542128" y="129827"/>
                      <a:pt x="571236" y="100705"/>
                      <a:pt x="571236" y="64914"/>
                    </a:cubicBezTo>
                    <a:cubicBezTo>
                      <a:pt x="571236" y="29123"/>
                      <a:pt x="542128" y="0"/>
                      <a:pt x="506323" y="0"/>
                    </a:cubicBezTo>
                    <a:lnTo>
                      <a:pt x="64913" y="0"/>
                    </a:lnTo>
                    <a:cubicBezTo>
                      <a:pt x="29110" y="0"/>
                      <a:pt x="0" y="29122"/>
                      <a:pt x="0" y="64913"/>
                    </a:cubicBezTo>
                    <a:cubicBezTo>
                      <a:pt x="0" y="100704"/>
                      <a:pt x="29110" y="129827"/>
                      <a:pt x="64913" y="129827"/>
                    </a:cubicBezTo>
                    <a:close/>
                  </a:path>
                </a:pathLst>
              </a:custGeom>
              <a:solidFill>
                <a:srgbClr val="000000"/>
              </a:solidFill>
              <a:ln w="11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2" name="Forma libre 312">
                <a:extLst>
                  <a:ext uri="{FF2B5EF4-FFF2-40B4-BE49-F238E27FC236}">
                    <a16:creationId xmlns:a16="http://schemas.microsoft.com/office/drawing/2014/main" id="{6B8353E9-1133-58B9-2800-C121C13EC59C}"/>
                  </a:ext>
                </a:extLst>
              </p:cNvPr>
              <p:cNvSpPr/>
              <p:nvPr/>
            </p:nvSpPr>
            <p:spPr>
              <a:xfrm>
                <a:off x="5171013" y="4506025"/>
                <a:ext cx="571236" cy="129826"/>
              </a:xfrm>
              <a:custGeom>
                <a:avLst/>
                <a:gdLst>
                  <a:gd name="connsiteX0" fmla="*/ 506323 w 571236"/>
                  <a:gd name="connsiteY0" fmla="*/ 0 h 129826"/>
                  <a:gd name="connsiteX1" fmla="*/ 64913 w 571236"/>
                  <a:gd name="connsiteY1" fmla="*/ 0 h 129826"/>
                  <a:gd name="connsiteX2" fmla="*/ 0 w 571236"/>
                  <a:gd name="connsiteY2" fmla="*/ 64914 h 129826"/>
                  <a:gd name="connsiteX3" fmla="*/ 64913 w 571236"/>
                  <a:gd name="connsiteY3" fmla="*/ 129827 h 129826"/>
                  <a:gd name="connsiteX4" fmla="*/ 506323 w 571236"/>
                  <a:gd name="connsiteY4" fmla="*/ 129827 h 129826"/>
                  <a:gd name="connsiteX5" fmla="*/ 571236 w 571236"/>
                  <a:gd name="connsiteY5" fmla="*/ 64914 h 129826"/>
                  <a:gd name="connsiteX6" fmla="*/ 506323 w 571236"/>
                  <a:gd name="connsiteY6" fmla="*/ 0 h 12982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236" h="129826">
                    <a:moveTo>
                      <a:pt x="506323" y="0"/>
                    </a:moveTo>
                    <a:lnTo>
                      <a:pt x="64913" y="0"/>
                    </a:lnTo>
                    <a:cubicBezTo>
                      <a:pt x="29110" y="0"/>
                      <a:pt x="0" y="29122"/>
                      <a:pt x="0" y="64914"/>
                    </a:cubicBezTo>
                    <a:cubicBezTo>
                      <a:pt x="0" y="100706"/>
                      <a:pt x="29110" y="129827"/>
                      <a:pt x="64913" y="129827"/>
                    </a:cubicBezTo>
                    <a:lnTo>
                      <a:pt x="506323" y="129827"/>
                    </a:lnTo>
                    <a:cubicBezTo>
                      <a:pt x="542128" y="129827"/>
                      <a:pt x="571236" y="100705"/>
                      <a:pt x="571236" y="64914"/>
                    </a:cubicBezTo>
                    <a:cubicBezTo>
                      <a:pt x="571236" y="29123"/>
                      <a:pt x="542128" y="0"/>
                      <a:pt x="50632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1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  <p:sp>
            <p:nvSpPr>
              <p:cNvPr id="23" name="Forma libre 313">
                <a:extLst>
                  <a:ext uri="{FF2B5EF4-FFF2-40B4-BE49-F238E27FC236}">
                    <a16:creationId xmlns:a16="http://schemas.microsoft.com/office/drawing/2014/main" id="{CB7CFC55-DD81-C729-D739-92125D3E5614}"/>
                  </a:ext>
                </a:extLst>
              </p:cNvPr>
              <p:cNvSpPr/>
              <p:nvPr/>
            </p:nvSpPr>
            <p:spPr>
              <a:xfrm>
                <a:off x="5171013" y="4726731"/>
                <a:ext cx="571236" cy="129825"/>
              </a:xfrm>
              <a:custGeom>
                <a:avLst/>
                <a:gdLst>
                  <a:gd name="connsiteX0" fmla="*/ 506323 w 571236"/>
                  <a:gd name="connsiteY0" fmla="*/ 0 h 129825"/>
                  <a:gd name="connsiteX1" fmla="*/ 64913 w 571236"/>
                  <a:gd name="connsiteY1" fmla="*/ 0 h 129825"/>
                  <a:gd name="connsiteX2" fmla="*/ 0 w 571236"/>
                  <a:gd name="connsiteY2" fmla="*/ 64913 h 129825"/>
                  <a:gd name="connsiteX3" fmla="*/ 64913 w 571236"/>
                  <a:gd name="connsiteY3" fmla="*/ 129826 h 129825"/>
                  <a:gd name="connsiteX4" fmla="*/ 506323 w 571236"/>
                  <a:gd name="connsiteY4" fmla="*/ 129826 h 129825"/>
                  <a:gd name="connsiteX5" fmla="*/ 571236 w 571236"/>
                  <a:gd name="connsiteY5" fmla="*/ 64913 h 129825"/>
                  <a:gd name="connsiteX6" fmla="*/ 506323 w 571236"/>
                  <a:gd name="connsiteY6" fmla="*/ 0 h 1298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571236" h="129825">
                    <a:moveTo>
                      <a:pt x="506323" y="0"/>
                    </a:moveTo>
                    <a:lnTo>
                      <a:pt x="64913" y="0"/>
                    </a:lnTo>
                    <a:cubicBezTo>
                      <a:pt x="29110" y="0"/>
                      <a:pt x="0" y="29122"/>
                      <a:pt x="0" y="64913"/>
                    </a:cubicBezTo>
                    <a:cubicBezTo>
                      <a:pt x="0" y="100704"/>
                      <a:pt x="29110" y="129826"/>
                      <a:pt x="64913" y="129826"/>
                    </a:cubicBezTo>
                    <a:lnTo>
                      <a:pt x="506323" y="129826"/>
                    </a:lnTo>
                    <a:cubicBezTo>
                      <a:pt x="542128" y="129826"/>
                      <a:pt x="571236" y="100704"/>
                      <a:pt x="571236" y="64913"/>
                    </a:cubicBezTo>
                    <a:cubicBezTo>
                      <a:pt x="571236" y="29122"/>
                      <a:pt x="542128" y="0"/>
                      <a:pt x="506323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 w="1198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s-MX"/>
              </a:p>
            </p:txBody>
          </p:sp>
        </p:grp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3083E462-F07E-855A-E938-E32ED2F32723}"/>
                </a:ext>
              </a:extLst>
            </p:cNvPr>
            <p:cNvSpPr txBox="1"/>
            <p:nvPr/>
          </p:nvSpPr>
          <p:spPr>
            <a:xfrm>
              <a:off x="411917" y="5565534"/>
              <a:ext cx="106542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/>
                <a:t>Problem</a:t>
              </a:r>
              <a:endParaRPr lang="id-ID" sz="2000"/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544F0B12-B0E5-3CFE-599C-177C4310758D}"/>
                </a:ext>
              </a:extLst>
            </p:cNvPr>
            <p:cNvSpPr txBox="1"/>
            <p:nvPr/>
          </p:nvSpPr>
          <p:spPr>
            <a:xfrm>
              <a:off x="3817213" y="5565534"/>
              <a:ext cx="1210460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/>
                <a:t>Algoritma</a:t>
              </a:r>
            </a:p>
            <a:p>
              <a:pPr algn="ctr"/>
              <a:r>
                <a:rPr lang="en-US" sz="2000"/>
                <a:t>cerdas</a:t>
              </a:r>
              <a:endParaRPr lang="id-ID" sz="2000"/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95D977A9-7E81-2709-DB2C-8BAFC4F30DAE}"/>
                </a:ext>
              </a:extLst>
            </p:cNvPr>
            <p:cNvSpPr txBox="1"/>
            <p:nvPr/>
          </p:nvSpPr>
          <p:spPr>
            <a:xfrm>
              <a:off x="7069359" y="5565534"/>
              <a:ext cx="1661802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/>
                <a:t>Sistem benam</a:t>
              </a:r>
              <a:endParaRPr lang="id-ID" sz="2000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ABA3EE0B-7B50-5600-DB1B-507A58452B29}"/>
                </a:ext>
              </a:extLst>
            </p:cNvPr>
            <p:cNvSpPr txBox="1"/>
            <p:nvPr/>
          </p:nvSpPr>
          <p:spPr>
            <a:xfrm>
              <a:off x="10692459" y="5565534"/>
              <a:ext cx="1263423" cy="7078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/>
                <a:t>Internet &amp;</a:t>
              </a:r>
            </a:p>
            <a:p>
              <a:pPr algn="ctr"/>
              <a:r>
                <a:rPr lang="en-US" sz="2000"/>
                <a:t>cloud</a:t>
              </a:r>
              <a:endParaRPr lang="id-ID" sz="2000"/>
            </a:p>
          </p:txBody>
        </p: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86BF6A32-26C9-27BC-36F2-F40045FA109E}"/>
                </a:ext>
              </a:extLst>
            </p:cNvPr>
            <p:cNvCxnSpPr/>
            <p:nvPr/>
          </p:nvCxnSpPr>
          <p:spPr>
            <a:xfrm flipV="1">
              <a:off x="1617785" y="5073936"/>
              <a:ext cx="2110153" cy="17141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663EAF73-2256-269F-611C-ADD795CCD414}"/>
                </a:ext>
              </a:extLst>
            </p:cNvPr>
            <p:cNvCxnSpPr/>
            <p:nvPr/>
          </p:nvCxnSpPr>
          <p:spPr>
            <a:xfrm flipV="1">
              <a:off x="5116947" y="5065365"/>
              <a:ext cx="2110153" cy="17141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51540CDC-8789-E994-A86D-611BF8796DCE}"/>
                </a:ext>
              </a:extLst>
            </p:cNvPr>
            <p:cNvCxnSpPr/>
            <p:nvPr/>
          </p:nvCxnSpPr>
          <p:spPr>
            <a:xfrm flipV="1">
              <a:off x="8592814" y="5048224"/>
              <a:ext cx="2110153" cy="17141"/>
            </a:xfrm>
            <a:prstGeom prst="straightConnector1">
              <a:avLst/>
            </a:prstGeom>
            <a:ln w="57150">
              <a:solidFill>
                <a:schemeClr val="tx1">
                  <a:lumMod val="65000"/>
                  <a:lumOff val="35000"/>
                </a:schemeClr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34460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FB2B56-3E0E-B4E8-F155-558A8F015DF0}"/>
              </a:ext>
            </a:extLst>
          </p:cNvPr>
          <p:cNvSpPr txBox="1">
            <a:spLocks/>
          </p:cNvSpPr>
          <p:nvPr/>
        </p:nvSpPr>
        <p:spPr>
          <a:xfrm>
            <a:off x="1220737" y="284214"/>
            <a:ext cx="10971263" cy="596907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BIDANG LOMBA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13ABE-63C2-8CC9-6A6E-CDDD5821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4A74F-14D6-76E1-2116-BF433B22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77938-B673-09B7-22FF-62B5D4F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CE640-1961-46A0-843D-E4DC5C1B1533}" type="slidenum">
              <a:rPr kumimoji="0" lang="en-ID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ID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Rectangle: Rounded Corners 51">
            <a:extLst>
              <a:ext uri="{FF2B5EF4-FFF2-40B4-BE49-F238E27FC236}">
                <a16:creationId xmlns:a16="http://schemas.microsoft.com/office/drawing/2014/main" id="{4AAF2AA8-CB92-FA75-0EB3-4522345578EB}"/>
              </a:ext>
            </a:extLst>
          </p:cNvPr>
          <p:cNvSpPr/>
          <p:nvPr/>
        </p:nvSpPr>
        <p:spPr>
          <a:xfrm>
            <a:off x="239680" y="2704625"/>
            <a:ext cx="2403553" cy="2464275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000" dirty="0">
                <a:solidFill>
                  <a:sysClr val="windowText" lastClr="000000"/>
                </a:solidFill>
              </a:rPr>
              <a:t>“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TIK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untuk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Peningkatan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Pelayanan</a:t>
            </a:r>
            <a:endParaRPr lang="en-ID" sz="20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Publik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Menuju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Masyarakat Indonesia yang Sejahtera</a:t>
            </a:r>
            <a:r>
              <a:rPr lang="es-ES" sz="2000" dirty="0">
                <a:solidFill>
                  <a:sysClr val="windowText" lastClr="000000"/>
                </a:solidFill>
              </a:rPr>
              <a:t>”</a:t>
            </a:r>
            <a:endParaRPr lang="id-ID" sz="2000" dirty="0">
              <a:solidFill>
                <a:sysClr val="windowText" lastClr="000000"/>
              </a:solidFill>
            </a:endParaRPr>
          </a:p>
        </p:txBody>
      </p:sp>
      <p:sp>
        <p:nvSpPr>
          <p:cNvPr id="9" name="Rectangle: Rounded Corners 52">
            <a:extLst>
              <a:ext uri="{FF2B5EF4-FFF2-40B4-BE49-F238E27FC236}">
                <a16:creationId xmlns:a16="http://schemas.microsoft.com/office/drawing/2014/main" id="{EA0998AB-8BBE-8C31-39BC-12450D513C9F}"/>
              </a:ext>
            </a:extLst>
          </p:cNvPr>
          <p:cNvSpPr/>
          <p:nvPr/>
        </p:nvSpPr>
        <p:spPr>
          <a:xfrm>
            <a:off x="3410772" y="3318978"/>
            <a:ext cx="1805837" cy="1324708"/>
          </a:xfrm>
          <a:prstGeom prst="roundRect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ysClr val="windowText" lastClr="000000"/>
                </a:solidFill>
              </a:rPr>
              <a:t>Sustainable Development Goals (SDG)</a:t>
            </a:r>
            <a:endParaRPr lang="id-ID" sz="2000">
              <a:solidFill>
                <a:sysClr val="windowText" lastClr="000000"/>
              </a:solidFill>
            </a:endParaRPr>
          </a:p>
        </p:txBody>
      </p:sp>
      <p:sp>
        <p:nvSpPr>
          <p:cNvPr id="10" name="Rectangle: Rounded Corners 55">
            <a:extLst>
              <a:ext uri="{FF2B5EF4-FFF2-40B4-BE49-F238E27FC236}">
                <a16:creationId xmlns:a16="http://schemas.microsoft.com/office/drawing/2014/main" id="{53C4F974-B303-9B23-EE66-16371BA0A10E}"/>
              </a:ext>
            </a:extLst>
          </p:cNvPr>
          <p:cNvSpPr/>
          <p:nvPr/>
        </p:nvSpPr>
        <p:spPr>
          <a:xfrm>
            <a:off x="5984147" y="1579381"/>
            <a:ext cx="2809023" cy="457055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pertanian, 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perkebunan,</a:t>
            </a: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kehutanan, 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peternakan, 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perikanan dan </a:t>
            </a:r>
            <a:r>
              <a:rPr lang="id-ID" dirty="0" err="1">
                <a:solidFill>
                  <a:sysClr val="windowText" lastClr="000000"/>
                </a:solidFill>
              </a:rPr>
              <a:t>keluatan</a:t>
            </a:r>
            <a:r>
              <a:rPr lang="id-ID" dirty="0">
                <a:solidFill>
                  <a:sysClr val="windowText" lastClr="000000"/>
                </a:solidFill>
              </a:rPr>
              <a:t>,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peningkatan produksi pangan, 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sistem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id-ID" dirty="0">
                <a:solidFill>
                  <a:sysClr val="windowText" lastClr="000000"/>
                </a:solidFill>
              </a:rPr>
              <a:t>logistik, 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pembangkitan dan penghematan energi, 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instrumentasi dan kendali elektronik, 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transportasi cerdas,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pengendalian dan </a:t>
            </a:r>
            <a:r>
              <a:rPr lang="id-ID" dirty="0" err="1">
                <a:solidFill>
                  <a:sysClr val="windowText" lastClr="000000"/>
                </a:solidFill>
              </a:rPr>
              <a:t>mitigasi</a:t>
            </a:r>
            <a:r>
              <a:rPr lang="id-ID" dirty="0">
                <a:solidFill>
                  <a:sysClr val="windowText" lastClr="000000"/>
                </a:solidFill>
              </a:rPr>
              <a:t> bencana,  </a:t>
            </a:r>
            <a:endParaRPr lang="en-US" dirty="0">
              <a:solidFill>
                <a:sysClr val="windowText" lastClr="000000"/>
              </a:solidFill>
            </a:endParaRPr>
          </a:p>
        </p:txBody>
      </p:sp>
      <p:sp>
        <p:nvSpPr>
          <p:cNvPr id="11" name="Rectangle: Rounded Corners 56">
            <a:extLst>
              <a:ext uri="{FF2B5EF4-FFF2-40B4-BE49-F238E27FC236}">
                <a16:creationId xmlns:a16="http://schemas.microsoft.com/office/drawing/2014/main" id="{71C62313-7530-3F2F-E60B-8DD1A7DDAF22}"/>
              </a:ext>
            </a:extLst>
          </p:cNvPr>
          <p:cNvSpPr/>
          <p:nvPr/>
        </p:nvSpPr>
        <p:spPr>
          <a:xfrm>
            <a:off x="8995320" y="1579380"/>
            <a:ext cx="2957000" cy="457055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 w="38100"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sistem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id-ID" dirty="0">
                <a:solidFill>
                  <a:sysClr val="windowText" lastClr="000000"/>
                </a:solidFill>
              </a:rPr>
              <a:t>keamanan cerdas,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penyelamatan lingkungan hidup, 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sistem berbasis pemetaan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id-ID" dirty="0">
                <a:solidFill>
                  <a:sysClr val="windowText" lastClr="000000"/>
                </a:solidFill>
              </a:rPr>
              <a:t>geografis, 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kesehatan, </a:t>
            </a: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Ketenagakerjaan,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teknologi </a:t>
            </a:r>
            <a:r>
              <a:rPr lang="id-ID" dirty="0" err="1">
                <a:solidFill>
                  <a:sysClr val="windowText" lastClr="000000"/>
                </a:solidFill>
              </a:rPr>
              <a:t>asistif</a:t>
            </a:r>
            <a:r>
              <a:rPr lang="id-ID" dirty="0">
                <a:solidFill>
                  <a:sysClr val="windowText" lastClr="000000"/>
                </a:solidFill>
              </a:rPr>
              <a:t> untuk </a:t>
            </a:r>
            <a:r>
              <a:rPr lang="id-ID" dirty="0" err="1">
                <a:solidFill>
                  <a:sysClr val="windowText" lastClr="000000"/>
                </a:solidFill>
              </a:rPr>
              <a:t>disabilitas</a:t>
            </a:r>
            <a:r>
              <a:rPr lang="id-ID" dirty="0">
                <a:solidFill>
                  <a:sysClr val="windowText" lastClr="000000"/>
                </a:solidFill>
              </a:rPr>
              <a:t> atau pasien,</a:t>
            </a: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sistem perdagangan elektronik, 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 err="1">
                <a:solidFill>
                  <a:sysClr val="windowText" lastClr="000000"/>
                </a:solidFill>
              </a:rPr>
              <a:t>literasi</a:t>
            </a:r>
            <a:r>
              <a:rPr lang="id-ID" dirty="0">
                <a:solidFill>
                  <a:sysClr val="windowText" lastClr="000000"/>
                </a:solidFill>
              </a:rPr>
              <a:t> ekonomi digital,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>
                <a:solidFill>
                  <a:sysClr val="windowText" lastClr="000000"/>
                </a:solidFill>
              </a:rPr>
              <a:t>perangkat rumah tangga</a:t>
            </a:r>
            <a:r>
              <a:rPr lang="en-US" dirty="0">
                <a:solidFill>
                  <a:sysClr val="windowText" lastClr="000000"/>
                </a:solidFill>
              </a:rPr>
              <a:t> </a:t>
            </a:r>
            <a:r>
              <a:rPr lang="id-ID" dirty="0">
                <a:solidFill>
                  <a:sysClr val="windowText" lastClr="000000"/>
                </a:solidFill>
              </a:rPr>
              <a:t>cerdas, </a:t>
            </a:r>
            <a:endParaRPr lang="en-US" dirty="0">
              <a:solidFill>
                <a:sysClr val="windowText" lastClr="000000"/>
              </a:solidFill>
            </a:endParaRPr>
          </a:p>
          <a:p>
            <a:pPr marL="234950" indent="-234950">
              <a:buFont typeface="Arial" panose="020B0604020202020204" pitchFamily="34" charset="0"/>
              <a:buChar char="•"/>
            </a:pPr>
            <a:r>
              <a:rPr lang="id-ID" dirty="0" err="1">
                <a:solidFill>
                  <a:sysClr val="windowText" lastClr="000000"/>
                </a:solidFill>
              </a:rPr>
              <a:t>automasi</a:t>
            </a:r>
            <a:r>
              <a:rPr lang="id-ID" dirty="0">
                <a:solidFill>
                  <a:sysClr val="windowText" lastClr="000000"/>
                </a:solidFill>
              </a:rPr>
              <a:t> industri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EA6785F9-3F2F-B71E-BB16-22A51C9A6BFA}"/>
              </a:ext>
            </a:extLst>
          </p:cNvPr>
          <p:cNvSpPr txBox="1"/>
          <p:nvPr/>
        </p:nvSpPr>
        <p:spPr>
          <a:xfrm>
            <a:off x="186855" y="2272510"/>
            <a:ext cx="24563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/>
              <a:t>Tema</a:t>
            </a:r>
            <a:r>
              <a:rPr lang="en-US" sz="2000" b="1" dirty="0"/>
              <a:t> </a:t>
            </a:r>
            <a:r>
              <a:rPr lang="en-US" sz="2000" b="1" dirty="0" err="1"/>
              <a:t>GemasTIK</a:t>
            </a:r>
            <a:r>
              <a:rPr lang="en-US" sz="2000" b="1" dirty="0"/>
              <a:t> 2023</a:t>
            </a:r>
            <a:endParaRPr lang="id-ID" sz="2000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6965534-40BC-AB17-47EC-E42B82BCB309}"/>
              </a:ext>
            </a:extLst>
          </p:cNvPr>
          <p:cNvSpPr txBox="1"/>
          <p:nvPr/>
        </p:nvSpPr>
        <p:spPr>
          <a:xfrm>
            <a:off x="3413063" y="2833734"/>
            <a:ext cx="180126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/>
              <a:t>Bidang</a:t>
            </a:r>
            <a:r>
              <a:rPr lang="en-US" sz="2000" b="1" dirty="0"/>
              <a:t> </a:t>
            </a:r>
            <a:r>
              <a:rPr lang="en-US" sz="2000" b="1" dirty="0" err="1"/>
              <a:t>Sasaran</a:t>
            </a:r>
            <a:endParaRPr lang="id-ID" sz="2000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1027CEC-BCD3-7538-BDB7-655260523466}"/>
              </a:ext>
            </a:extLst>
          </p:cNvPr>
          <p:cNvSpPr txBox="1"/>
          <p:nvPr/>
        </p:nvSpPr>
        <p:spPr>
          <a:xfrm>
            <a:off x="7594637" y="1082927"/>
            <a:ext cx="21950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/>
              <a:t>Area </a:t>
            </a:r>
            <a:r>
              <a:rPr lang="en-US" sz="2000" b="1" dirty="0" err="1"/>
              <a:t>Implementasi</a:t>
            </a:r>
            <a:endParaRPr lang="id-ID" sz="2000" b="1" dirty="0"/>
          </a:p>
        </p:txBody>
      </p:sp>
      <p:sp>
        <p:nvSpPr>
          <p:cNvPr id="15" name="Arrow: Right 60">
            <a:extLst>
              <a:ext uri="{FF2B5EF4-FFF2-40B4-BE49-F238E27FC236}">
                <a16:creationId xmlns:a16="http://schemas.microsoft.com/office/drawing/2014/main" id="{E3AF461A-59AF-757F-D3AE-D8620BAF7065}"/>
              </a:ext>
            </a:extLst>
          </p:cNvPr>
          <p:cNvSpPr/>
          <p:nvPr/>
        </p:nvSpPr>
        <p:spPr>
          <a:xfrm>
            <a:off x="2839433" y="3699978"/>
            <a:ext cx="375138" cy="56270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6" name="Arrow: Right 61">
            <a:extLst>
              <a:ext uri="{FF2B5EF4-FFF2-40B4-BE49-F238E27FC236}">
                <a16:creationId xmlns:a16="http://schemas.microsoft.com/office/drawing/2014/main" id="{67EF2A5C-66C5-FF54-12C4-A2150A97CA87}"/>
              </a:ext>
            </a:extLst>
          </p:cNvPr>
          <p:cNvSpPr/>
          <p:nvPr/>
        </p:nvSpPr>
        <p:spPr>
          <a:xfrm>
            <a:off x="5406859" y="3699978"/>
            <a:ext cx="375138" cy="562708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357656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FB2B56-3E0E-B4E8-F155-558A8F015DF0}"/>
              </a:ext>
            </a:extLst>
          </p:cNvPr>
          <p:cNvSpPr txBox="1">
            <a:spLocks/>
          </p:cNvSpPr>
          <p:nvPr/>
        </p:nvSpPr>
        <p:spPr>
          <a:xfrm>
            <a:off x="1220737" y="284214"/>
            <a:ext cx="10971263" cy="596907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BABAK PENYISIHAN #1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13ABE-63C2-8CC9-6A6E-CDDD5821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4A74F-14D6-76E1-2116-BF433B22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77938-B673-09B7-22FF-62B5D4F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CE640-1961-46A0-843D-E4DC5C1B1533}" type="slidenum">
              <a:rPr kumimoji="0" lang="en-ID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ID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C7178E-7C2A-49CA-4CC8-7268B3DA1311}"/>
              </a:ext>
            </a:extLst>
          </p:cNvPr>
          <p:cNvSpPr txBox="1"/>
          <p:nvPr/>
        </p:nvSpPr>
        <p:spPr>
          <a:xfrm>
            <a:off x="342900" y="1081893"/>
            <a:ext cx="1150619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1638" indent="-401638">
              <a:spcAft>
                <a:spcPts val="600"/>
              </a:spcAft>
              <a:buFont typeface="Wingdings" pitchFamily="2" charset="2"/>
              <a:buChar char="v"/>
            </a:pP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Babak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Penyisihan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untuk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kompetisi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Piranti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Cerdas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Sistem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Benam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, dan IoT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dilaksanakan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secara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daring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berbasis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penilaian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proposal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dalam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bentuk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makalah</a:t>
            </a:r>
            <a:r>
              <a:rPr lang="en-ID" sz="2400" b="1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dan </a:t>
            </a:r>
            <a:r>
              <a:rPr lang="en-ID" sz="2400" b="1" dirty="0">
                <a:solidFill>
                  <a:srgbClr val="000000"/>
                </a:solidFill>
                <a:effectLst/>
                <a:latin typeface="Helvetica" pitchFamily="2" charset="0"/>
              </a:rPr>
              <a:t>video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. </a:t>
            </a:r>
          </a:p>
          <a:p>
            <a:pPr marL="401638" indent="-401638">
              <a:spcAft>
                <a:spcPts val="600"/>
              </a:spcAft>
              <a:buFont typeface="Wingdings" pitchFamily="2" charset="2"/>
              <a:buChar char="v"/>
            </a:pP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Tim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peserta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menyusun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proposal dan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membuat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video proses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pengembangan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model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inovasi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. </a:t>
            </a:r>
          </a:p>
          <a:p>
            <a:pPr marL="401638" indent="-401638">
              <a:spcAft>
                <a:spcPts val="600"/>
              </a:spcAft>
              <a:buFont typeface="Wingdings" pitchFamily="2" charset="2"/>
              <a:buChar char="v"/>
            </a:pP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Tim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peserta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mengumpulkan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proposal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pengembangan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inovasi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Piranti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Cerdas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Sistem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Benam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, dan IoT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beserta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tautan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video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rancangan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inovasi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yang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sedang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dikembangkan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, dan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dapat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ditambahkan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dokumen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pendukung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jika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diperlukan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.</a:t>
            </a:r>
          </a:p>
          <a:p>
            <a:pPr marL="401638" indent="-401638">
              <a:spcAft>
                <a:spcPts val="600"/>
              </a:spcAft>
              <a:buFont typeface="Wingdings" pitchFamily="2" charset="2"/>
              <a:buChar char="v"/>
            </a:pP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Tim yang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lolos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Babak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Penyisihan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untuk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maju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ke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Babak Final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akan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diumumkan</a:t>
            </a:r>
            <a:r>
              <a:rPr lang="en-ID" sz="2400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pada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tanggal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26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Juli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2024.</a:t>
            </a:r>
          </a:p>
          <a:p>
            <a:pPr marL="401638" indent="-401638">
              <a:spcAft>
                <a:spcPts val="600"/>
              </a:spcAft>
              <a:buFont typeface="Wingdings" pitchFamily="2" charset="2"/>
              <a:buChar char="v"/>
            </a:pP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Berkas-berkas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babak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penyisihan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diunggah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b="1" dirty="0">
                <a:solidFill>
                  <a:srgbClr val="000000"/>
                </a:solidFill>
                <a:effectLst/>
                <a:latin typeface="Helvetica" pitchFamily="2" charset="0"/>
              </a:rPr>
              <a:t>paling </a:t>
            </a:r>
            <a:r>
              <a:rPr lang="en-ID" sz="2400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lambat</a:t>
            </a:r>
            <a:r>
              <a:rPr lang="en-ID" sz="2400" b="1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tanggal</a:t>
            </a:r>
            <a:r>
              <a:rPr lang="en-ID" sz="2400" b="1" dirty="0">
                <a:solidFill>
                  <a:srgbClr val="000000"/>
                </a:solidFill>
                <a:effectLst/>
                <a:latin typeface="Helvetica" pitchFamily="2" charset="0"/>
              </a:rPr>
              <a:t> 17 </a:t>
            </a:r>
            <a:r>
              <a:rPr lang="en-ID" sz="2400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Juni</a:t>
            </a:r>
            <a:r>
              <a:rPr lang="en-ID" sz="2400" b="1" dirty="0">
                <a:solidFill>
                  <a:srgbClr val="000000"/>
                </a:solidFill>
                <a:effectLst/>
                <a:latin typeface="Helvetica" pitchFamily="2" charset="0"/>
              </a:rPr>
              <a:t> 2024 </a:t>
            </a:r>
            <a:r>
              <a:rPr lang="en-ID" sz="2400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pukul</a:t>
            </a:r>
            <a:r>
              <a:rPr lang="en-ID" sz="2400" b="1" dirty="0">
                <a:solidFill>
                  <a:srgbClr val="000000"/>
                </a:solidFill>
                <a:effectLst/>
                <a:latin typeface="Helvetica" pitchFamily="2" charset="0"/>
              </a:rPr>
              <a:t> 23.59 WIB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pada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laman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kompetisi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Gemastik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yaitu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terdiri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dari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sbb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3264961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FB2B56-3E0E-B4E8-F155-558A8F015DF0}"/>
              </a:ext>
            </a:extLst>
          </p:cNvPr>
          <p:cNvSpPr txBox="1">
            <a:spLocks/>
          </p:cNvSpPr>
          <p:nvPr/>
        </p:nvSpPr>
        <p:spPr>
          <a:xfrm>
            <a:off x="1220737" y="284214"/>
            <a:ext cx="10971263" cy="596907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BABAK PENYISIHAN #2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13ABE-63C2-8CC9-6A6E-CDDD5821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4A74F-14D6-76E1-2116-BF433B22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77938-B673-09B7-22FF-62B5D4F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CE640-1961-46A0-843D-E4DC5C1B1533}" type="slidenum">
              <a:rPr kumimoji="0" lang="en-ID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ID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C7178E-7C2A-49CA-4CC8-7268B3DA1311}"/>
              </a:ext>
            </a:extLst>
          </p:cNvPr>
          <p:cNvSpPr txBox="1"/>
          <p:nvPr/>
        </p:nvSpPr>
        <p:spPr>
          <a:xfrm>
            <a:off x="317500" y="1243103"/>
            <a:ext cx="11506199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r>
              <a:rPr lang="en-ID" sz="2400" b="1" dirty="0">
                <a:solidFill>
                  <a:srgbClr val="000000"/>
                </a:solidFill>
                <a:effectLst/>
                <a:latin typeface="Helvetica" pitchFamily="2" charset="0"/>
              </a:rPr>
              <a:t>Surat </a:t>
            </a:r>
            <a:r>
              <a:rPr lang="en-ID" sz="2400" b="1" dirty="0" err="1">
                <a:solidFill>
                  <a:srgbClr val="000000"/>
                </a:solidFill>
                <a:effectLst/>
                <a:latin typeface="Helvetica" pitchFamily="2" charset="0"/>
              </a:rPr>
              <a:t>Pernyataan</a:t>
            </a:r>
            <a:endParaRPr lang="en-ID" sz="2400" b="1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</a:pP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Surat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Pernyataan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yang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berisikan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tentang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pernyataan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bahwa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orisinal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tidak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plagiat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tidak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melanggar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hak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cipta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.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</a:pP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Bila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yang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dilombakan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adalah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pengembangan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dari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sebelumnya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yang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pernah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memenangkan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kompetisi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tingkat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nasional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maka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Surat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Pernyataan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harus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memuat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penjelasan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perbedaan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antara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keduanya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, yang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bila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dikuantifikasikan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lebih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dari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50% (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sesuai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Bab III B.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Persyaratan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Umum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butir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no. 9). 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/>
            </a:pP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Surat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ditandatangani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oleh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ketua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tim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di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atas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materai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dan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dikumpulkan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format PDF,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ukuran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file </a:t>
            </a:r>
            <a:r>
              <a:rPr lang="en-ID" sz="2400" dirty="0" err="1">
                <a:solidFill>
                  <a:srgbClr val="000000"/>
                </a:solidFill>
                <a:effectLst/>
                <a:latin typeface="Helvetica" pitchFamily="2" charset="0"/>
              </a:rPr>
              <a:t>maksimal</a:t>
            </a:r>
            <a:r>
              <a:rPr lang="en-ID" sz="2400" dirty="0">
                <a:solidFill>
                  <a:srgbClr val="000000"/>
                </a:solidFill>
                <a:effectLst/>
                <a:latin typeface="Helvetica" pitchFamily="2" charset="0"/>
              </a:rPr>
              <a:t> 2 MB.</a:t>
            </a:r>
          </a:p>
          <a:p>
            <a:pPr marL="457200" indent="-457200">
              <a:spcAft>
                <a:spcPts val="600"/>
              </a:spcAft>
              <a:buFont typeface="+mj-lt"/>
              <a:buAutoNum type="arabicPeriod"/>
            </a:pPr>
            <a:endParaRPr lang="en-ID" sz="2400" dirty="0">
              <a:solidFill>
                <a:srgbClr val="000000"/>
              </a:solidFill>
              <a:effectLst/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84162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FB2B56-3E0E-B4E8-F155-558A8F015DF0}"/>
              </a:ext>
            </a:extLst>
          </p:cNvPr>
          <p:cNvSpPr txBox="1">
            <a:spLocks/>
          </p:cNvSpPr>
          <p:nvPr/>
        </p:nvSpPr>
        <p:spPr>
          <a:xfrm>
            <a:off x="1220737" y="284214"/>
            <a:ext cx="10971263" cy="596907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BABAK PENYISIHAN #2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13ABE-63C2-8CC9-6A6E-CDDD5821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4A74F-14D6-76E1-2116-BF433B22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77938-B673-09B7-22FF-62B5D4F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CE640-1961-46A0-843D-E4DC5C1B1533}" type="slidenum">
              <a:rPr kumimoji="0" lang="en-ID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ID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C7178E-7C2A-49CA-4CC8-7268B3DA1311}"/>
              </a:ext>
            </a:extLst>
          </p:cNvPr>
          <p:cNvSpPr txBox="1"/>
          <p:nvPr/>
        </p:nvSpPr>
        <p:spPr>
          <a:xfrm>
            <a:off x="165100" y="979549"/>
            <a:ext cx="11785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400"/>
              </a:spcAft>
              <a:buFont typeface="+mj-lt"/>
              <a:buAutoNum type="arabicPeriod" startAt="2"/>
            </a:pPr>
            <a:r>
              <a:rPr lang="en-ID" sz="2000" b="1" dirty="0">
                <a:solidFill>
                  <a:srgbClr val="000000"/>
                </a:solidFill>
                <a:effectLst/>
                <a:latin typeface="Helvetica" pitchFamily="2" charset="0"/>
              </a:rPr>
              <a:t>Proposal</a:t>
            </a:r>
          </a:p>
          <a:p>
            <a:pPr marL="914400" lvl="1" indent="-457200">
              <a:spcAft>
                <a:spcPts val="400"/>
              </a:spcAft>
              <a:buFont typeface="+mj-lt"/>
              <a:buAutoNum type="alphaLcPeriod"/>
            </a:pP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Proposal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inovasi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piranti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cerdas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sistem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benam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, dan IoT yang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diajukan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merupakan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ide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orisinal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tidak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menjiplak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inovasi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yang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sudah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ada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(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baik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yang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telah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dikembangkan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oleh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tim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maupun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orang lain).</a:t>
            </a:r>
          </a:p>
          <a:p>
            <a:pPr marL="914400" lvl="1" indent="-457200">
              <a:spcAft>
                <a:spcPts val="400"/>
              </a:spcAft>
              <a:buFont typeface="+mj-lt"/>
              <a:buAutoNum type="alphaLcPeriod"/>
            </a:pP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Proposal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diharapkan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menjelaskan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kelebihan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inovasi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yang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dikembangkan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dari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sudut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pandang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seluruh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kriteria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penilaian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dan juga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kelebihannya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jika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dibandingkan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inovasi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lain yang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serupa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.</a:t>
            </a:r>
          </a:p>
          <a:p>
            <a:pPr marL="914400" lvl="1" indent="-457200">
              <a:spcAft>
                <a:spcPts val="400"/>
              </a:spcAft>
              <a:buFont typeface="+mj-lt"/>
              <a:buAutoNum type="alphaLcPeriod"/>
            </a:pP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Proposal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disusun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mengikuti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sistematika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sebagai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berikut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:</a:t>
            </a:r>
          </a:p>
          <a:p>
            <a:pPr marL="1371600" lvl="2" indent="-457200">
              <a:spcAft>
                <a:spcPts val="400"/>
              </a:spcAft>
              <a:buFont typeface="Wingdings" pitchFamily="2" charset="2"/>
              <a:buChar char="Ø"/>
            </a:pP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Cover,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memuat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judul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atau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nama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inovasi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nama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tim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dan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anggota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, logo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Kemdikbudristek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di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pojok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kiri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atas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, logo GEMASTIK XVII/2024 dan logo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Perguruan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Tinggi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peserta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di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pojok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kanan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atas</a:t>
            </a:r>
            <a:endParaRPr lang="en-ID" sz="20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371600" lvl="2" indent="-457200">
              <a:spcAft>
                <a:spcPts val="400"/>
              </a:spcAft>
              <a:buFont typeface="Wingdings" pitchFamily="2" charset="2"/>
              <a:buChar char="Ø"/>
            </a:pP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Abstrak</a:t>
            </a:r>
            <a:endParaRPr lang="en-ID" sz="20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371600" lvl="2" indent="-457200">
              <a:spcAft>
                <a:spcPts val="400"/>
              </a:spcAft>
              <a:buFont typeface="Wingdings" pitchFamily="2" charset="2"/>
              <a:buChar char="Ø"/>
            </a:pP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Latar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belakang</a:t>
            </a:r>
            <a:endParaRPr lang="en-ID" sz="20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371600" lvl="2" indent="-457200">
              <a:spcAft>
                <a:spcPts val="400"/>
              </a:spcAft>
              <a:buFont typeface="Wingdings" pitchFamily="2" charset="2"/>
              <a:buChar char="Ø"/>
            </a:pP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Tujuan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dan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manfaat</a:t>
            </a:r>
            <a:endParaRPr lang="en-ID" sz="20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371600" lvl="2" indent="-457200">
              <a:spcAft>
                <a:spcPts val="400"/>
              </a:spcAft>
              <a:buFont typeface="Wingdings" pitchFamily="2" charset="2"/>
              <a:buChar char="Ø"/>
            </a:pP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Metode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dasar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pengembangan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(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penjelasan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tentang</a:t>
            </a:r>
            <a:r>
              <a:rPr lang="en-ID" sz="2000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bagaimana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3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elemen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dari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kategori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lomba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ini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: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kecerdasan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sistem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benam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, dan IoT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digunakan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7745934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FB2B56-3E0E-B4E8-F155-558A8F015DF0}"/>
              </a:ext>
            </a:extLst>
          </p:cNvPr>
          <p:cNvSpPr txBox="1">
            <a:spLocks/>
          </p:cNvSpPr>
          <p:nvPr/>
        </p:nvSpPr>
        <p:spPr>
          <a:xfrm>
            <a:off x="1220737" y="284214"/>
            <a:ext cx="10971263" cy="596907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BABAK PENYISIHAN #3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13ABE-63C2-8CC9-6A6E-CDDD5821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4A74F-14D6-76E1-2116-BF433B22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77938-B673-09B7-22FF-62B5D4F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CE640-1961-46A0-843D-E4DC5C1B1533}" type="slidenum">
              <a:rPr kumimoji="0" lang="en-ID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ID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C7178E-7C2A-49CA-4CC8-7268B3DA1311}"/>
              </a:ext>
            </a:extLst>
          </p:cNvPr>
          <p:cNvSpPr txBox="1"/>
          <p:nvPr/>
        </p:nvSpPr>
        <p:spPr>
          <a:xfrm>
            <a:off x="234950" y="1073405"/>
            <a:ext cx="117221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371600" lvl="2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Desain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purwarupa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/model (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desain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perangkat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keras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sumber</a:t>
            </a:r>
            <a:r>
              <a:rPr lang="en-ID" sz="2000" dirty="0">
                <a:solidFill>
                  <a:srgbClr val="000000"/>
                </a:solidFill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daya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/power source,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spesifikasi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penggunaan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sensor,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skema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rangkaian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alat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desain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3D)</a:t>
            </a:r>
          </a:p>
          <a:p>
            <a:pPr marL="1371600" lvl="2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Analisis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fungsional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cara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kerja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, dan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kinerja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/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performansi</a:t>
            </a:r>
            <a:endParaRPr lang="en-ID" sz="20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371600" lvl="2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Rencana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implementasi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dan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perkembangan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pengerjaan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(yang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telah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dikerjakan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dan yang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akan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dikerjakan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)</a:t>
            </a:r>
          </a:p>
          <a:p>
            <a:pPr marL="1371600" lvl="2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Foto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dan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penjelasan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hasil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implementasi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mock-up/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purwarupa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/model pada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hasil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pengembangan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50%</a:t>
            </a:r>
          </a:p>
          <a:p>
            <a:pPr marL="1371600" lvl="2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Tautan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video proses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pengembangan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model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inovasi</a:t>
            </a:r>
            <a:endParaRPr lang="en-ID" sz="2000" dirty="0">
              <a:solidFill>
                <a:srgbClr val="000000"/>
              </a:solidFill>
              <a:effectLst/>
              <a:latin typeface="Helvetica" pitchFamily="2" charset="0"/>
            </a:endParaRPr>
          </a:p>
          <a:p>
            <a:pPr marL="1371600" lvl="2" indent="-457200">
              <a:spcAft>
                <a:spcPts val="600"/>
              </a:spcAft>
              <a:buFont typeface="Wingdings" pitchFamily="2" charset="2"/>
              <a:buChar char="Ø"/>
            </a:pP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Daftar Pustaka</a:t>
            </a:r>
          </a:p>
          <a:p>
            <a:pPr marL="914400" lvl="1" indent="-457200">
              <a:spcAft>
                <a:spcPts val="600"/>
              </a:spcAft>
              <a:buFont typeface="+mj-lt"/>
              <a:buAutoNum type="alphaLcPeriod" startAt="4"/>
            </a:pP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Proposal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ditulis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maksimal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30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halaman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(total)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termasuk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lampiran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dan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kelengkapan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lainnya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. Proposal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dikumpulkan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melalui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aplikasi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babak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penyisihan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pada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laman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kompetisi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Gemastik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dalam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bentuk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PDF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format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penamaan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file “GEMASTIK XVII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Piranti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Cerdas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- &lt;ID-Tim&gt; - &lt;Nama Tim&gt; - &lt;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Judul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&gt; -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Proposal.pdf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”,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ukuran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tidak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melebihi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8 MB. File proposal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dalam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format PDF,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tidak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diperkenankan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untuk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dilakukan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kompresi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ke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dalam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format ZIP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maupun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RAR.</a:t>
            </a:r>
          </a:p>
        </p:txBody>
      </p:sp>
    </p:spTree>
    <p:extLst>
      <p:ext uri="{BB962C8B-B14F-4D97-AF65-F5344CB8AC3E}">
        <p14:creationId xmlns:p14="http://schemas.microsoft.com/office/powerpoint/2010/main" val="39809955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5A533B80-3399-831E-DAFE-9DEDD34526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28187"/>
            <a:ext cx="12192000" cy="11024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BFB2B56-3E0E-B4E8-F155-558A8F015DF0}"/>
              </a:ext>
            </a:extLst>
          </p:cNvPr>
          <p:cNvSpPr txBox="1">
            <a:spLocks/>
          </p:cNvSpPr>
          <p:nvPr/>
        </p:nvSpPr>
        <p:spPr>
          <a:xfrm>
            <a:off x="1220737" y="284214"/>
            <a:ext cx="10971263" cy="596907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BABAK PENYISIHAN #4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A13ABE-63C2-8CC9-6A6E-CDDD5821A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02 April 2024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84A74F-14D6-76E1-2116-BF433B22D7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ID" sz="16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Sosialisasi Gemastik XVII/2024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777938-B673-09B7-22FF-62B5D4FC6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6ACE640-1961-46A0-843D-E4DC5C1B1533}" type="slidenum">
              <a:rPr kumimoji="0" lang="en-ID" sz="16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ID" sz="16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6C7178E-7C2A-49CA-4CC8-7268B3DA1311}"/>
              </a:ext>
            </a:extLst>
          </p:cNvPr>
          <p:cNvSpPr txBox="1"/>
          <p:nvPr/>
        </p:nvSpPr>
        <p:spPr>
          <a:xfrm>
            <a:off x="165100" y="979549"/>
            <a:ext cx="11785600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400"/>
              </a:spcAft>
              <a:buFont typeface="+mj-lt"/>
              <a:buAutoNum type="arabicPeriod" startAt="2"/>
            </a:pPr>
            <a:r>
              <a:rPr lang="en-ID" sz="2000" b="1" dirty="0">
                <a:solidFill>
                  <a:srgbClr val="000000"/>
                </a:solidFill>
                <a:effectLst/>
                <a:latin typeface="Helvetica" pitchFamily="2" charset="0"/>
              </a:rPr>
              <a:t>Video</a:t>
            </a:r>
          </a:p>
          <a:p>
            <a:pPr marL="854075" lvl="1" indent="-396875">
              <a:spcAft>
                <a:spcPts val="400"/>
              </a:spcAft>
              <a:buFont typeface="+mj-lt"/>
              <a:buAutoNum type="alphaLcPeriod"/>
            </a:pP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Video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mewakili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gambaran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proses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perancanangan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inovasi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dan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demonstrasi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hasil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pengembangan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pada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kemajuan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minimal 50%;</a:t>
            </a:r>
          </a:p>
          <a:p>
            <a:pPr marL="854075" lvl="1" indent="-396875">
              <a:spcAft>
                <a:spcPts val="400"/>
              </a:spcAft>
              <a:buFont typeface="+mj-lt"/>
              <a:buAutoNum type="alphaLcPeriod"/>
            </a:pP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Video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harus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menggambarkan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mengapa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piranti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tersebut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berguna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dalam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menyelesaikan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masalah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yang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diangkat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oleh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tim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;</a:t>
            </a:r>
          </a:p>
          <a:p>
            <a:pPr marL="854075" lvl="1" indent="-396875">
              <a:spcAft>
                <a:spcPts val="400"/>
              </a:spcAft>
              <a:buFont typeface="+mj-lt"/>
              <a:buAutoNum type="alphaLcPeriod"/>
            </a:pP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Video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harus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menggambarkan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bagaimana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ketiga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elemen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lomba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(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kecerdasan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,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sistem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benam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, dan IoT)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diimplementasikan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;</a:t>
            </a:r>
          </a:p>
          <a:p>
            <a:pPr marL="854075" lvl="1" indent="-396875">
              <a:spcAft>
                <a:spcPts val="400"/>
              </a:spcAft>
              <a:buFont typeface="+mj-lt"/>
              <a:buAutoNum type="alphaLcPeriod"/>
            </a:pP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Penyajian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video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menarik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bagi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calon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pengguna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dan investor;</a:t>
            </a:r>
          </a:p>
          <a:p>
            <a:pPr marL="854075" lvl="1" indent="-396875">
              <a:spcAft>
                <a:spcPts val="400"/>
              </a:spcAft>
              <a:buFont typeface="+mj-lt"/>
              <a:buAutoNum type="alphaLcPeriod"/>
            </a:pP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Demonstrasi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juga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diperbolehkan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menggunakan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device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asli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sehingga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perekaman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dilakukan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menggunakan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kamera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;</a:t>
            </a:r>
          </a:p>
          <a:p>
            <a:pPr marL="854075" lvl="1" indent="-396875">
              <a:spcAft>
                <a:spcPts val="400"/>
              </a:spcAft>
              <a:buFont typeface="+mj-lt"/>
              <a:buAutoNum type="alphaLcPeriod"/>
            </a:pP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Video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dalam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format MP4 720p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durasi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maksimal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3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menit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;</a:t>
            </a:r>
          </a:p>
          <a:p>
            <a:pPr marL="854075" lvl="1" indent="-396875">
              <a:spcAft>
                <a:spcPts val="400"/>
              </a:spcAft>
              <a:buFont typeface="+mj-lt"/>
              <a:buAutoNum type="alphaLcPeriod"/>
            </a:pP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Mencantumkan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teaser/intro GEMASTIK pada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awal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dan/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atau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akhir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video;</a:t>
            </a:r>
          </a:p>
          <a:p>
            <a:pPr marL="854075" lvl="1" indent="-396875">
              <a:spcAft>
                <a:spcPts val="400"/>
              </a:spcAft>
              <a:buFont typeface="+mj-lt"/>
              <a:buAutoNum type="alphaLcPeriod"/>
            </a:pP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Video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diunggah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ke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situs YouTube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dengan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tautan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disertakan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saat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mengunggah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proposal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ke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laman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kompetisi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Gemastik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, Video YouTube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diberi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judul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GEMASTIK XVII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Piranti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Cerdas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- &lt;ID Tim&gt; - &lt;Nama Tim&gt; - &lt;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Judul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 </a:t>
            </a:r>
            <a:r>
              <a:rPr lang="en-ID" sz="2000" dirty="0" err="1">
                <a:solidFill>
                  <a:srgbClr val="000000"/>
                </a:solidFill>
                <a:effectLst/>
                <a:latin typeface="Helvetica" pitchFamily="2" charset="0"/>
              </a:rPr>
              <a:t>Karya</a:t>
            </a:r>
            <a:r>
              <a:rPr lang="en-ID" sz="2000" dirty="0">
                <a:solidFill>
                  <a:srgbClr val="000000"/>
                </a:solidFill>
                <a:effectLst/>
                <a:latin typeface="Helvetica" pitchFamily="2" charset="0"/>
              </a:rPr>
              <a:t>&gt;..</a:t>
            </a:r>
          </a:p>
        </p:txBody>
      </p:sp>
    </p:spTree>
    <p:extLst>
      <p:ext uri="{BB962C8B-B14F-4D97-AF65-F5344CB8AC3E}">
        <p14:creationId xmlns:p14="http://schemas.microsoft.com/office/powerpoint/2010/main" val="23574562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1725</Words>
  <Application>Microsoft Macintosh PowerPoint</Application>
  <PresentationFormat>Widescreen</PresentationFormat>
  <Paragraphs>207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6" baseType="lpstr">
      <vt:lpstr>Aptos</vt:lpstr>
      <vt:lpstr>Arial</vt:lpstr>
      <vt:lpstr>Calibri</vt:lpstr>
      <vt:lpstr>Calibri Light</vt:lpstr>
      <vt:lpstr>Helvetica</vt:lpstr>
      <vt:lpstr>Helvetica Compressed</vt:lpstr>
      <vt:lpstr>Symbol</vt:lpstr>
      <vt:lpstr>Times New Roman</vt:lpstr>
      <vt:lpstr>Wingdings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Topanal GR</dc:creator>
  <cp:lastModifiedBy>HEROE WIJANTO</cp:lastModifiedBy>
  <cp:revision>11</cp:revision>
  <dcterms:created xsi:type="dcterms:W3CDTF">2024-03-13T13:57:26Z</dcterms:created>
  <dcterms:modified xsi:type="dcterms:W3CDTF">2024-04-01T18:20:35Z</dcterms:modified>
</cp:coreProperties>
</file>